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Lst>
  <p:notesMasterIdLst>
    <p:notesMasterId r:id="rId36"/>
  </p:notesMasterIdLst>
  <p:sldIdLst>
    <p:sldId id="1862287092" r:id="rId6"/>
    <p:sldId id="2146848450" r:id="rId7"/>
    <p:sldId id="2146848452" r:id="rId8"/>
    <p:sldId id="2146848463" r:id="rId9"/>
    <p:sldId id="262" r:id="rId10"/>
    <p:sldId id="272" r:id="rId11"/>
    <p:sldId id="265" r:id="rId12"/>
    <p:sldId id="266" r:id="rId13"/>
    <p:sldId id="257" r:id="rId14"/>
    <p:sldId id="271" r:id="rId15"/>
    <p:sldId id="1862286928" r:id="rId16"/>
    <p:sldId id="2146848473" r:id="rId17"/>
    <p:sldId id="2146848469" r:id="rId18"/>
    <p:sldId id="2146848471" r:id="rId19"/>
    <p:sldId id="1862286955" r:id="rId20"/>
    <p:sldId id="1862286963" r:id="rId21"/>
    <p:sldId id="1862286964" r:id="rId22"/>
    <p:sldId id="1862287132" r:id="rId23"/>
    <p:sldId id="1862287089" r:id="rId24"/>
    <p:sldId id="1862287087" r:id="rId25"/>
    <p:sldId id="1862287090" r:id="rId26"/>
    <p:sldId id="2146848465" r:id="rId27"/>
    <p:sldId id="295" r:id="rId28"/>
    <p:sldId id="1862287113" r:id="rId29"/>
    <p:sldId id="2146848466" r:id="rId30"/>
    <p:sldId id="298" r:id="rId31"/>
    <p:sldId id="2146848467" r:id="rId32"/>
    <p:sldId id="2146848468" r:id="rId33"/>
    <p:sldId id="2146848464" r:id="rId34"/>
    <p:sldId id="2146848402" r:id="rId35"/>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623"/>
    <a:srgbClr val="00A01E"/>
    <a:srgbClr val="000000"/>
    <a:srgbClr val="E40000"/>
    <a:srgbClr val="C0C0C0"/>
    <a:srgbClr val="D1E8FF"/>
    <a:srgbClr val="E4B1C2"/>
    <a:srgbClr val="FFED00"/>
    <a:srgbClr val="8CBE00"/>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C197E1-14E6-4F51-8788-DEF465BB53AD}" v="25" dt="2025-05-16T07:12:14.82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1" autoAdjust="0"/>
    <p:restoredTop sz="87671" autoAdjust="0"/>
  </p:normalViewPr>
  <p:slideViewPr>
    <p:cSldViewPr snapToGrid="0">
      <p:cViewPr varScale="1">
        <p:scale>
          <a:sx n="128" d="100"/>
          <a:sy n="128" d="100"/>
        </p:scale>
        <p:origin x="1164" y="114"/>
      </p:cViewPr>
      <p:guideLst>
        <p:guide orient="horz" pos="1620"/>
        <p:guide pos="3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umea.sharepoint.com/teams/TeamO/Delade%20dokument/Kompetensf&#246;rs&#246;rjning,%20ledarf&#246;rs&#246;rjning%20statistik/Andel%20USK/Utveckling%20andel%20USK.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Blad1!$B$60</c:f>
              <c:strCache>
                <c:ptCount val="1"/>
                <c:pt idx="0">
                  <c:v>Rek. behov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FA-4339-87D6-515F9A90AC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6FA-4339-87D6-515F9A90AC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6FA-4339-87D6-515F9A90ACB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6FA-4339-87D6-515F9A90ACB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6FA-4339-87D6-515F9A90ACB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6FA-4339-87D6-515F9A90ACB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6FA-4339-87D6-515F9A90ACB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6FA-4339-87D6-515F9A90ACB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A6FA-4339-87D6-515F9A90ACB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A6FA-4339-87D6-515F9A90ACBB}"/>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A6FA-4339-87D6-515F9A90ACBB}"/>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A6FA-4339-87D6-515F9A90ACBB}"/>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A6FA-4339-87D6-515F9A90ACBB}"/>
              </c:ext>
            </c:extLst>
          </c:dPt>
          <c:cat>
            <c:strRef>
              <c:f>Blad1!$A$61:$A$73</c:f>
              <c:strCache>
                <c:ptCount val="13"/>
                <c:pt idx="0">
                  <c:v>Administratörsarbete</c:v>
                </c:pt>
                <c:pt idx="1">
                  <c:v>Handläggararbete</c:v>
                </c:pt>
                <c:pt idx="2">
                  <c:v>Ledningsarbete</c:v>
                </c:pt>
                <c:pt idx="3">
                  <c:v>Socialsekreterare</c:v>
                </c:pt>
                <c:pt idx="4">
                  <c:v>Stödassistenter och stödpedagoger m.fl.</c:v>
                </c:pt>
                <c:pt idx="5">
                  <c:v>Rehabilitering och förebyggande arbete</c:v>
                </c:pt>
                <c:pt idx="6">
                  <c:v>Hantverkararbete mm</c:v>
                </c:pt>
                <c:pt idx="7">
                  <c:v>Städ, tvätt och renhållningsarbete</c:v>
                </c:pt>
                <c:pt idx="8">
                  <c:v>Tekniker</c:v>
                </c:pt>
                <c:pt idx="9">
                  <c:v>Sjuksköterska</c:v>
                </c:pt>
                <c:pt idx="10">
                  <c:v>Undersköterska</c:v>
                </c:pt>
                <c:pt idx="11">
                  <c:v>Vårdbiträde</c:v>
                </c:pt>
                <c:pt idx="12">
                  <c:v>Övrigt vård- och omsorgsarbete</c:v>
                </c:pt>
              </c:strCache>
            </c:strRef>
          </c:cat>
          <c:val>
            <c:numRef>
              <c:f>Blad1!$B$61:$B$73</c:f>
              <c:numCache>
                <c:formatCode>0</c:formatCode>
                <c:ptCount val="13"/>
                <c:pt idx="0">
                  <c:v>39</c:v>
                </c:pt>
                <c:pt idx="1">
                  <c:v>52.699999999999989</c:v>
                </c:pt>
                <c:pt idx="2">
                  <c:v>120</c:v>
                </c:pt>
                <c:pt idx="3">
                  <c:v>47</c:v>
                </c:pt>
                <c:pt idx="4">
                  <c:v>-0.60000000000000009</c:v>
                </c:pt>
                <c:pt idx="5">
                  <c:v>56.129999999999981</c:v>
                </c:pt>
                <c:pt idx="6">
                  <c:v>3</c:v>
                </c:pt>
                <c:pt idx="7">
                  <c:v>0</c:v>
                </c:pt>
                <c:pt idx="8">
                  <c:v>18</c:v>
                </c:pt>
                <c:pt idx="9">
                  <c:v>294.1099999999999</c:v>
                </c:pt>
                <c:pt idx="10">
                  <c:v>1481.8599999999869</c:v>
                </c:pt>
                <c:pt idx="11">
                  <c:v>722.89999999999793</c:v>
                </c:pt>
                <c:pt idx="12">
                  <c:v>1</c:v>
                </c:pt>
              </c:numCache>
            </c:numRef>
          </c:val>
          <c:extLst>
            <c:ext xmlns:c16="http://schemas.microsoft.com/office/drawing/2014/chart" uri="{C3380CC4-5D6E-409C-BE32-E72D297353CC}">
              <c16:uniqueId val="{0000001A-A6FA-4339-87D6-515F9A90AC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Blad1!$B$47</c:f>
              <c:strCache>
                <c:ptCount val="1"/>
                <c:pt idx="0">
                  <c:v>Andel USK</c:v>
                </c:pt>
              </c:strCache>
            </c:strRef>
          </c:tx>
          <c:spPr>
            <a:solidFill>
              <a:schemeClr val="accent1">
                <a:shade val="76000"/>
              </a:schemeClr>
            </a:solidFill>
            <a:ln>
              <a:noFill/>
            </a:ln>
            <a:effectLst/>
          </c:spPr>
          <c:invertIfNegative val="0"/>
          <c:cat>
            <c:numRef>
              <c:f>Blad1!$A$48:$A$57</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Blad1!$B$48:$B$57</c:f>
              <c:numCache>
                <c:formatCode>0%</c:formatCode>
                <c:ptCount val="10"/>
                <c:pt idx="0">
                  <c:v>0.65347985347985349</c:v>
                </c:pt>
                <c:pt idx="1">
                  <c:v>0.62857142857142856</c:v>
                </c:pt>
                <c:pt idx="2">
                  <c:v>0.59279778393351801</c:v>
                </c:pt>
                <c:pt idx="3">
                  <c:v>0.59285714285714286</c:v>
                </c:pt>
                <c:pt idx="4">
                  <c:v>0.58665749656121047</c:v>
                </c:pt>
                <c:pt idx="5">
                  <c:v>0.57956914523974978</c:v>
                </c:pt>
                <c:pt idx="6">
                  <c:v>0.54812834224598928</c:v>
                </c:pt>
                <c:pt idx="7">
                  <c:v>0.52701005025125625</c:v>
                </c:pt>
                <c:pt idx="8">
                  <c:v>0.49270959902794653</c:v>
                </c:pt>
                <c:pt idx="9">
                  <c:v>0.52317460317460318</c:v>
                </c:pt>
              </c:numCache>
            </c:numRef>
          </c:val>
          <c:extLst>
            <c:ext xmlns:c16="http://schemas.microsoft.com/office/drawing/2014/chart" uri="{C3380CC4-5D6E-409C-BE32-E72D297353CC}">
              <c16:uniqueId val="{00000000-2453-4CB3-9496-38FE20A97586}"/>
            </c:ext>
          </c:extLst>
        </c:ser>
        <c:ser>
          <c:idx val="1"/>
          <c:order val="1"/>
          <c:tx>
            <c:strRef>
              <c:f>Blad1!$C$47</c:f>
              <c:strCache>
                <c:ptCount val="1"/>
                <c:pt idx="0">
                  <c:v>Andel VBT</c:v>
                </c:pt>
              </c:strCache>
            </c:strRef>
          </c:tx>
          <c:spPr>
            <a:solidFill>
              <a:schemeClr val="accent1">
                <a:tint val="77000"/>
              </a:schemeClr>
            </a:solidFill>
            <a:ln>
              <a:noFill/>
            </a:ln>
            <a:effectLst/>
          </c:spPr>
          <c:invertIfNegative val="0"/>
          <c:cat>
            <c:numRef>
              <c:f>Blad1!$A$48:$A$57</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Blad1!$C$48:$C$57</c:f>
              <c:numCache>
                <c:formatCode>0%</c:formatCode>
                <c:ptCount val="10"/>
                <c:pt idx="0">
                  <c:v>0.34652014652014651</c:v>
                </c:pt>
                <c:pt idx="1">
                  <c:v>0.37142857142857144</c:v>
                </c:pt>
                <c:pt idx="2">
                  <c:v>0.40720221606648199</c:v>
                </c:pt>
                <c:pt idx="3">
                  <c:v>0.40714285714285714</c:v>
                </c:pt>
                <c:pt idx="4">
                  <c:v>0.41334250343878953</c:v>
                </c:pt>
                <c:pt idx="5">
                  <c:v>0.42043085476025016</c:v>
                </c:pt>
                <c:pt idx="6">
                  <c:v>0.45187165775401067</c:v>
                </c:pt>
                <c:pt idx="7">
                  <c:v>0.4729899497487437</c:v>
                </c:pt>
                <c:pt idx="8">
                  <c:v>0.50729040097205347</c:v>
                </c:pt>
                <c:pt idx="9">
                  <c:v>0.47682539682539682</c:v>
                </c:pt>
              </c:numCache>
            </c:numRef>
          </c:val>
          <c:extLst>
            <c:ext xmlns:c16="http://schemas.microsoft.com/office/drawing/2014/chart" uri="{C3380CC4-5D6E-409C-BE32-E72D297353CC}">
              <c16:uniqueId val="{00000001-2453-4CB3-9496-38FE20A97586}"/>
            </c:ext>
          </c:extLst>
        </c:ser>
        <c:dLbls>
          <c:showLegendKey val="0"/>
          <c:showVal val="0"/>
          <c:showCatName val="0"/>
          <c:showSerName val="0"/>
          <c:showPercent val="0"/>
          <c:showBubbleSize val="0"/>
        </c:dLbls>
        <c:gapWidth val="150"/>
        <c:overlap val="100"/>
        <c:axId val="212673263"/>
        <c:axId val="212672303"/>
      </c:barChart>
      <c:catAx>
        <c:axId val="212673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2672303"/>
        <c:crosses val="autoZero"/>
        <c:auto val="1"/>
        <c:lblAlgn val="ctr"/>
        <c:lblOffset val="100"/>
        <c:noMultiLvlLbl val="0"/>
      </c:catAx>
      <c:valAx>
        <c:axId val="2126723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2673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0.07746</cdr:x>
      <cdr:y>0.67526</cdr:y>
    </cdr:from>
    <cdr:to>
      <cdr:x>0.33622</cdr:x>
      <cdr:y>0.83136</cdr:y>
    </cdr:to>
    <cdr:sp macro="" textlink="">
      <cdr:nvSpPr>
        <cdr:cNvPr id="2" name="Pratbubbla: rektangel med rundade hörn 1">
          <a:extLst xmlns:a="http://schemas.openxmlformats.org/drawingml/2006/main">
            <a:ext uri="{FF2B5EF4-FFF2-40B4-BE49-F238E27FC236}">
              <a16:creationId xmlns:a16="http://schemas.microsoft.com/office/drawing/2014/main" id="{40C3E95A-0279-ADDB-B6BF-1C55BEC72713}"/>
            </a:ext>
          </a:extLst>
        </cdr:cNvPr>
        <cdr:cNvSpPr/>
      </cdr:nvSpPr>
      <cdr:spPr>
        <a:xfrm xmlns:a="http://schemas.openxmlformats.org/drawingml/2006/main">
          <a:off x="427256" y="2450081"/>
          <a:ext cx="1427369" cy="566376"/>
        </a:xfrm>
        <a:prstGeom xmlns:a="http://schemas.openxmlformats.org/drawingml/2006/main" prst="wedgeRoundRectCallout">
          <a:avLst>
            <a:gd name="adj1" fmla="val 94538"/>
            <a:gd name="adj2" fmla="val -49921"/>
            <a:gd name="adj3" fmla="val 16667"/>
          </a:avLst>
        </a:prstGeom>
        <a:solidFill xmlns:a="http://schemas.openxmlformats.org/drawingml/2006/main">
          <a:srgbClr val="92D050"/>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sv-SE" sz="1200" dirty="0"/>
            <a:t>Undersköterskor</a:t>
          </a:r>
        </a:p>
        <a:p xmlns:a="http://schemas.openxmlformats.org/drawingml/2006/main">
          <a:pPr algn="ctr"/>
          <a:r>
            <a:rPr lang="sv-SE" sz="1200" dirty="0"/>
            <a:t>1482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3F3A5-328E-469E-92B9-AB95BABC3824}" type="datetimeFigureOut">
              <a:rPr lang="sv-SE" smtClean="0"/>
              <a:t>2025-05-16</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91CBD-5959-4A4D-AA16-9FEAD0AF728C}" type="slidenum">
              <a:rPr lang="sv-SE" smtClean="0"/>
              <a:t>‹#›</a:t>
            </a:fld>
            <a:endParaRPr lang="sv-SE"/>
          </a:p>
        </p:txBody>
      </p:sp>
    </p:spTree>
    <p:extLst>
      <p:ext uri="{BB962C8B-B14F-4D97-AF65-F5344CB8AC3E}">
        <p14:creationId xmlns:p14="http://schemas.microsoft.com/office/powerpoint/2010/main" val="52704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07000"/>
              </a:lnSpc>
              <a:buFont typeface="Symbol" panose="05050102010706020507" pitchFamily="18" charset="2"/>
              <a:buNone/>
            </a:pPr>
            <a:r>
              <a:rPr lang="sv-SE" sz="1200" kern="100">
                <a:effectLst/>
                <a:latin typeface="Calibri" panose="020F0502020204030204" pitchFamily="34" charset="0"/>
                <a:ea typeface="Calibri" panose="020F0502020204030204" pitchFamily="34" charset="0"/>
                <a:cs typeface="Times New Roman" panose="02020603050405020304" pitchFamily="18" charset="0"/>
              </a:rPr>
              <a:t>Dialogfrågorna som ska besvaras:</a:t>
            </a:r>
          </a:p>
          <a:p>
            <a:pPr marL="342900" lvl="0" indent="-342900">
              <a:lnSpc>
                <a:spcPct val="107000"/>
              </a:lnSpc>
              <a:buFont typeface="Symbol" panose="05050102010706020507" pitchFamily="18" charset="2"/>
              <a:buChar char=""/>
            </a:pPr>
            <a:r>
              <a:rPr lang="sv-SE" sz="1200" kern="100">
                <a:effectLst/>
                <a:latin typeface="Calibri" panose="020F0502020204030204" pitchFamily="34" charset="0"/>
                <a:ea typeface="Calibri" panose="020F0502020204030204" pitchFamily="34" charset="0"/>
                <a:cs typeface="Times New Roman" panose="02020603050405020304" pitchFamily="18" charset="0"/>
              </a:rPr>
              <a:t>Vad kan nämnden i sitt grunduppdrag bidra med kopplat till Umeå växer tryggt och säkert?</a:t>
            </a:r>
          </a:p>
          <a:p>
            <a:pPr marL="342900" lvl="0" indent="-342900">
              <a:lnSpc>
                <a:spcPct val="107000"/>
              </a:lnSpc>
              <a:spcAft>
                <a:spcPts val="800"/>
              </a:spcAft>
              <a:buFont typeface="Symbol" panose="05050102010706020507" pitchFamily="18" charset="2"/>
              <a:buChar char=""/>
            </a:pPr>
            <a:r>
              <a:rPr lang="sv-SE" sz="1200" kern="100">
                <a:effectLst/>
                <a:latin typeface="Calibri" panose="020F0502020204030204" pitchFamily="34" charset="0"/>
                <a:ea typeface="Calibri" panose="020F0502020204030204" pitchFamily="34" charset="0"/>
                <a:cs typeface="Times New Roman" panose="02020603050405020304" pitchFamily="18" charset="0"/>
              </a:rPr>
              <a:t>Vilka mått och steg vidtar nämnden mot bakgrund av de utmaningar och möjligheter nämnden identifierat? Hur samverkar nämnden med externa och interna aktörer i dessa frågor?</a:t>
            </a:r>
          </a:p>
          <a:p>
            <a:endParaRPr lang="sv-SE"/>
          </a:p>
        </p:txBody>
      </p:sp>
      <p:sp>
        <p:nvSpPr>
          <p:cNvPr id="4" name="Platshållare för bildnummer 3"/>
          <p:cNvSpPr>
            <a:spLocks noGrp="1"/>
          </p:cNvSpPr>
          <p:nvPr>
            <p:ph type="sldNum" sz="quarter" idx="5"/>
          </p:nvPr>
        </p:nvSpPr>
        <p:spPr/>
        <p:txBody>
          <a:bodyPr/>
          <a:lstStyle/>
          <a:p>
            <a:fld id="{BA091CBD-5959-4A4D-AA16-9FEAD0AF728C}" type="slidenum">
              <a:rPr lang="sv-SE" smtClean="0"/>
              <a:t>1</a:t>
            </a:fld>
            <a:endParaRPr lang="sv-SE"/>
          </a:p>
        </p:txBody>
      </p:sp>
    </p:spTree>
    <p:extLst>
      <p:ext uri="{BB962C8B-B14F-4D97-AF65-F5344CB8AC3E}">
        <p14:creationId xmlns:p14="http://schemas.microsoft.com/office/powerpoint/2010/main" val="2169828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AFF60-29BE-6D47-6EF5-F0CF253D0E9A}"/>
            </a:ext>
          </a:extLst>
        </p:cNvPr>
        <p:cNvGrpSpPr/>
        <p:nvPr/>
      </p:nvGrpSpPr>
      <p:grpSpPr>
        <a:xfrm>
          <a:off x="0" y="0"/>
          <a:ext cx="0" cy="0"/>
          <a:chOff x="0" y="0"/>
          <a:chExt cx="0" cy="0"/>
        </a:xfrm>
      </p:grpSpPr>
      <p:sp>
        <p:nvSpPr>
          <p:cNvPr id="3" name="Platshållare för anteckningar 2">
            <a:extLst>
              <a:ext uri="{FF2B5EF4-FFF2-40B4-BE49-F238E27FC236}">
                <a16:creationId xmlns:a16="http://schemas.microsoft.com/office/drawing/2014/main" id="{4A4636BD-7BEE-4472-51E5-FACBB3BD127B}"/>
              </a:ext>
            </a:extLst>
          </p:cNvPr>
          <p:cNvSpPr>
            <a:spLocks noGrp="1"/>
          </p:cNvSpPr>
          <p:nvPr>
            <p:ph type="body" idx="1"/>
          </p:nvPr>
        </p:nvSpPr>
        <p:spPr/>
        <p:txBody>
          <a:bodyPr/>
          <a:lstStyle/>
          <a:p>
            <a:pPr marL="0" indent="0" algn="l" defTabSz="995576">
              <a:buNone/>
              <a:defRPr sz="6400" b="1">
                <a:solidFill>
                  <a:srgbClr val="FFFFFF"/>
                </a:solidFill>
              </a:defRPr>
            </a:pPr>
            <a:r>
              <a:rPr lang="sv-SE" b="0" i="0">
                <a:solidFill>
                  <a:srgbClr val="000000"/>
                </a:solidFill>
                <a:effectLst/>
                <a:latin typeface="calibri" panose="020F0502020204030204" pitchFamily="34" charset="0"/>
              </a:rPr>
              <a:t>SCB: Röd </a:t>
            </a:r>
            <a:r>
              <a:rPr lang="sv-SE" b="0" i="0" err="1">
                <a:solidFill>
                  <a:srgbClr val="000000"/>
                </a:solidFill>
                <a:effectLst/>
                <a:latin typeface="calibri" panose="020F0502020204030204" pitchFamily="34" charset="0"/>
              </a:rPr>
              <a:t>sträckad</a:t>
            </a:r>
            <a:endParaRPr lang="sv-SE" b="0" i="0">
              <a:solidFill>
                <a:srgbClr val="000000"/>
              </a:solidFill>
              <a:effectLst/>
              <a:latin typeface="calibri" panose="020F0502020204030204" pitchFamily="34" charset="0"/>
            </a:endParaRPr>
          </a:p>
          <a:p>
            <a:pPr marL="0" indent="0" algn="l" defTabSz="995576">
              <a:buNone/>
              <a:defRPr sz="6400" b="1">
                <a:solidFill>
                  <a:srgbClr val="FFFFFF"/>
                </a:solidFill>
              </a:defRPr>
            </a:pPr>
            <a:r>
              <a:rPr lang="sv-SE" b="0" i="0">
                <a:solidFill>
                  <a:srgbClr val="000000"/>
                </a:solidFill>
                <a:effectLst/>
                <a:latin typeface="calibri" panose="020F0502020204030204" pitchFamily="34" charset="0"/>
              </a:rPr>
              <a:t>P2024: Blå </a:t>
            </a:r>
            <a:r>
              <a:rPr lang="sv-SE" b="0" i="0" err="1">
                <a:solidFill>
                  <a:srgbClr val="000000"/>
                </a:solidFill>
                <a:effectLst/>
                <a:latin typeface="calibri" panose="020F0502020204030204" pitchFamily="34" charset="0"/>
              </a:rPr>
              <a:t>sträckad</a:t>
            </a:r>
            <a:endParaRPr lang="sv-SE" b="0" i="0">
              <a:solidFill>
                <a:srgbClr val="000000"/>
              </a:solidFill>
              <a:effectLst/>
              <a:latin typeface="calibri" panose="020F0502020204030204" pitchFamily="34" charset="0"/>
            </a:endParaRPr>
          </a:p>
          <a:p>
            <a:pPr indent="-165929" algn="l" defTabSz="995576">
              <a:defRPr sz="6400" b="1">
                <a:solidFill>
                  <a:srgbClr val="FFFFFF"/>
                </a:solidFill>
              </a:defRPr>
            </a:pPr>
            <a:endParaRPr lang="sv-SE" b="0" i="0">
              <a:solidFill>
                <a:srgbClr val="000000"/>
              </a:solidFill>
              <a:effectLst/>
              <a:latin typeface="calibri" panose="020F0502020204030204" pitchFamily="34" charset="0"/>
            </a:endParaRPr>
          </a:p>
          <a:p>
            <a:pPr indent="-165929" algn="l" defTabSz="995576">
              <a:defRPr sz="6400" b="1">
                <a:solidFill>
                  <a:srgbClr val="FFFFFF"/>
                </a:solidFill>
              </a:defRPr>
            </a:pPr>
            <a:r>
              <a:rPr lang="sv-SE" b="0" i="0">
                <a:solidFill>
                  <a:srgbClr val="000000"/>
                </a:solidFill>
                <a:effectLst/>
                <a:latin typeface="calibri" panose="020F0502020204030204" pitchFamily="34" charset="0"/>
              </a:rPr>
              <a:t>I kommunens egen prognos har vi en lägre förväntad försörjningsbörda eftersom vi antar att befolkningen i åldrarna 20-64 år ska öka mer än SCBs prognos. </a:t>
            </a:r>
          </a:p>
          <a:p>
            <a:pPr indent="-165929" algn="l" defTabSz="995576">
              <a:defRPr sz="6400" b="1">
                <a:solidFill>
                  <a:srgbClr val="FFFFFF"/>
                </a:solidFill>
              </a:defRPr>
            </a:pPr>
            <a:endParaRPr lang="sv-SE" b="0" i="0">
              <a:solidFill>
                <a:srgbClr val="000000"/>
              </a:solidFill>
              <a:effectLst/>
              <a:latin typeface="calibri" panose="020F0502020204030204" pitchFamily="34" charset="0"/>
            </a:endParaRPr>
          </a:p>
          <a:p>
            <a:pPr indent="-165929" algn="l" defTabSz="995576">
              <a:defRPr sz="6400" b="1">
                <a:solidFill>
                  <a:srgbClr val="FFFFFF"/>
                </a:solidFill>
              </a:defRPr>
            </a:pPr>
            <a:r>
              <a:rPr lang="sv-SE" b="0" i="0">
                <a:solidFill>
                  <a:srgbClr val="000000"/>
                </a:solidFill>
                <a:effectLst/>
                <a:latin typeface="calibri" panose="020F0502020204030204" pitchFamily="34" charset="0"/>
              </a:rPr>
              <a:t>Därför blir den indexerade utvecklingen lägre.</a:t>
            </a:r>
          </a:p>
          <a:p>
            <a:pPr indent="-165929" algn="l" defTabSz="995576">
              <a:defRPr sz="6400" b="1">
                <a:solidFill>
                  <a:srgbClr val="FFFFFF"/>
                </a:solidFill>
              </a:defRPr>
            </a:pPr>
            <a:endParaRPr lang="sv-SE" b="0" i="0">
              <a:solidFill>
                <a:srgbClr val="000000"/>
              </a:solidFill>
              <a:effectLst/>
              <a:latin typeface="calibri" panose="020F0502020204030204" pitchFamily="34" charset="0"/>
            </a:endParaRPr>
          </a:p>
        </p:txBody>
      </p:sp>
      <p:sp>
        <p:nvSpPr>
          <p:cNvPr id="4" name="Platshållare för bildnummer 3">
            <a:extLst>
              <a:ext uri="{FF2B5EF4-FFF2-40B4-BE49-F238E27FC236}">
                <a16:creationId xmlns:a16="http://schemas.microsoft.com/office/drawing/2014/main" id="{CC1C9803-E90A-B1D4-5650-73130390CDC9}"/>
              </a:ext>
            </a:extLst>
          </p:cNvPr>
          <p:cNvSpPr>
            <a:spLocks noGrp="1"/>
          </p:cNvSpPr>
          <p:nvPr>
            <p:ph type="sldNum" sz="quarter" idx="5"/>
          </p:nvPr>
        </p:nvSpPr>
        <p:spPr/>
        <p:txBody>
          <a:bodyPr lIns="132743" tIns="66372" rIns="132743" bIns="66372"/>
          <a:lstStyle/>
          <a:p>
            <a:pPr marL="0" marR="0" lvl="0" indent="0" algn="r" defTabSz="1327434" rtl="0" eaLnBrk="1" fontAlgn="auto" latinLnBrk="0" hangingPunct="1">
              <a:lnSpc>
                <a:spcPct val="100000"/>
              </a:lnSpc>
              <a:spcBef>
                <a:spcPts val="0"/>
              </a:spcBef>
              <a:spcAft>
                <a:spcPts val="0"/>
              </a:spcAft>
              <a:buClrTx/>
              <a:buSzTx/>
              <a:buFontTx/>
              <a:buNone/>
              <a:tabLst/>
              <a:defRPr/>
            </a:pPr>
            <a:fld id="{BA091CBD-5959-4A4D-AA16-9FEAD0AF728C}" type="slidenum">
              <a:rPr kumimoji="0" lang="sv-SE" sz="1700" b="0" i="0" u="none" strike="noStrike" kern="1200" cap="none" spc="0" normalizeH="0" baseline="0" noProof="0">
                <a:ln>
                  <a:noFill/>
                </a:ln>
                <a:solidFill>
                  <a:prstClr val="black"/>
                </a:solidFill>
                <a:effectLst/>
                <a:uLnTx/>
                <a:uFillTx/>
                <a:latin typeface="Calibri"/>
                <a:ea typeface="+mn-ea"/>
                <a:cs typeface="+mn-cs"/>
                <a:sym typeface="Gill Sans"/>
              </a:rPr>
              <a:pPr marL="0" marR="0" lvl="0" indent="0" algn="r" defTabSz="1327434" rtl="0" eaLnBrk="1" fontAlgn="auto" latinLnBrk="0" hangingPunct="1">
                <a:lnSpc>
                  <a:spcPct val="100000"/>
                </a:lnSpc>
                <a:spcBef>
                  <a:spcPts val="0"/>
                </a:spcBef>
                <a:spcAft>
                  <a:spcPts val="0"/>
                </a:spcAft>
                <a:buClrTx/>
                <a:buSzTx/>
                <a:buFontTx/>
                <a:buNone/>
                <a:tabLst/>
                <a:defRPr/>
              </a:pPr>
              <a:t>10</a:t>
            </a:fld>
            <a:endParaRPr kumimoji="0" lang="sv-SE" sz="1700" b="0" i="0" u="none" strike="noStrike" kern="1200" cap="none" spc="0" normalizeH="0" baseline="0" noProof="0">
              <a:ln>
                <a:noFill/>
              </a:ln>
              <a:solidFill>
                <a:prstClr val="black"/>
              </a:solidFill>
              <a:effectLst/>
              <a:uLnTx/>
              <a:uFillTx/>
              <a:latin typeface="Calibri"/>
              <a:ea typeface="+mn-ea"/>
              <a:cs typeface="+mn-cs"/>
              <a:sym typeface="Gill Sans"/>
            </a:endParaRPr>
          </a:p>
        </p:txBody>
      </p:sp>
    </p:spTree>
    <p:extLst>
      <p:ext uri="{BB962C8B-B14F-4D97-AF65-F5344CB8AC3E}">
        <p14:creationId xmlns:p14="http://schemas.microsoft.com/office/powerpoint/2010/main" val="298916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ser då kompetensförsörjningsutmaningen ut inom äldreomsorgen och vilka åtgärder genomförs och planeras för?</a:t>
            </a:r>
          </a:p>
        </p:txBody>
      </p:sp>
      <p:sp>
        <p:nvSpPr>
          <p:cNvPr id="4" name="Platshållare för bildnummer 3"/>
          <p:cNvSpPr>
            <a:spLocks noGrp="1"/>
          </p:cNvSpPr>
          <p:nvPr>
            <p:ph type="sldNum" sz="quarter" idx="5"/>
          </p:nvPr>
        </p:nvSpPr>
        <p:spPr/>
        <p:txBody>
          <a:bodyPr/>
          <a:lstStyle/>
          <a:p>
            <a:fld id="{BA091CBD-5959-4A4D-AA16-9FEAD0AF728C}" type="slidenum">
              <a:rPr lang="sv-SE" smtClean="0"/>
              <a:t>11</a:t>
            </a:fld>
            <a:endParaRPr lang="sv-SE"/>
          </a:p>
        </p:txBody>
      </p:sp>
    </p:spTree>
    <p:extLst>
      <p:ext uri="{BB962C8B-B14F-4D97-AF65-F5344CB8AC3E}">
        <p14:creationId xmlns:p14="http://schemas.microsoft.com/office/powerpoint/2010/main" val="133625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BCC22-E164-0B67-36AA-A16E5FF262E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1203BE9-2ABF-22A6-4855-C48CA0C1B5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FBA6099-B6ED-44EC-BADA-00CC869AB8C5}"/>
              </a:ext>
            </a:extLst>
          </p:cNvPr>
          <p:cNvSpPr>
            <a:spLocks noGrp="1"/>
          </p:cNvSpPr>
          <p:nvPr>
            <p:ph type="body" idx="1"/>
          </p:nvPr>
        </p:nvSpPr>
        <p:spPr/>
        <p:txBody>
          <a:bodyPr/>
          <a:lstStyle/>
          <a:p>
            <a:r>
              <a:rPr lang="sv-SE" dirty="0"/>
              <a:t>Om vi startar med vår kompetensbehovsprognos. Utifrån nuvarande antal anställda, och prognos övar pensionsavgångar och övriga avgångar förväntas äldreomsorgsförvaltningen ha ett rekryteringsbehov omfattande 2835 tillsvidaretjänster till och med 2035. </a:t>
            </a:r>
          </a:p>
          <a:p>
            <a:endParaRPr lang="sv-SE" dirty="0"/>
          </a:p>
          <a:p>
            <a:r>
              <a:rPr lang="sv-SE" dirty="0"/>
              <a:t>Det motsvarar ca 280 rekryteringar per år – avrundat ca 23 i månaden. Här har vi inte tagit med i beräkningen de rekryteringar som görs inför sommaren.</a:t>
            </a:r>
          </a:p>
          <a:p>
            <a:endParaRPr lang="sv-SE" dirty="0"/>
          </a:p>
          <a:p>
            <a:r>
              <a:rPr lang="sv-SE" dirty="0"/>
              <a:t>Men skall vi klara detta att enbart öka antalet personal med skillnaden mellan 2110-2253, det vill säga en ökning med enbart 143 personer trots att åldersgruppens 80+ ökar med ca 60 % krävs det fortsatta beteendeförändringar hos befolkningen men även att vi lyckas med den digitaliseringsplan äldrenämnden har.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ptos" panose="020B0004020202020204" pitchFamily="34" charset="0"/>
                <a:ea typeface="Aptos" panose="020B0004020202020204" pitchFamily="34" charset="0"/>
                <a:cs typeface="Times New Roman" panose="02020603050405020304" pitchFamily="18" charset="0"/>
              </a:rPr>
              <a:t>Det som ställer till det måste jag ända nämna det är att </a:t>
            </a:r>
            <a:r>
              <a:rPr lang="sv-SE" sz="1800" b="1" dirty="0">
                <a:effectLst/>
                <a:latin typeface="Aptos" panose="020B0004020202020204" pitchFamily="34" charset="0"/>
                <a:ea typeface="Aptos" panose="020B0004020202020204" pitchFamily="34" charset="0"/>
                <a:cs typeface="Times New Roman" panose="02020603050405020304" pitchFamily="18" charset="0"/>
              </a:rPr>
              <a:t>p25</a:t>
            </a:r>
            <a:r>
              <a:rPr lang="sv-SE" sz="1800" dirty="0">
                <a:effectLst/>
                <a:latin typeface="Aptos" panose="020B0004020202020204" pitchFamily="34" charset="0"/>
                <a:ea typeface="Aptos" panose="020B0004020202020204" pitchFamily="34" charset="0"/>
                <a:cs typeface="Times New Roman" panose="02020603050405020304" pitchFamily="18" charset="0"/>
              </a:rPr>
              <a:t> kom med nya besked om ett större antal äldre än våra prognoser visat</a:t>
            </a:r>
            <a:r>
              <a:rPr lang="sv-SE" sz="1800" b="1" dirty="0">
                <a:effectLst/>
                <a:latin typeface="Aptos" panose="020B0004020202020204" pitchFamily="34" charset="0"/>
                <a:ea typeface="Aptos" panose="020B0004020202020204" pitchFamily="34" charset="0"/>
                <a:cs typeface="Times New Roman" panose="02020603050405020304" pitchFamily="18" charset="0"/>
              </a:rPr>
              <a:t>. Siffran kommer att behöva justeras flera gånger om.</a:t>
            </a:r>
            <a:endParaRPr lang="sv-SE" sz="18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a:p>
            <a:endParaRPr lang="sv-SE" dirty="0"/>
          </a:p>
        </p:txBody>
      </p:sp>
      <p:sp>
        <p:nvSpPr>
          <p:cNvPr id="4" name="Platshållare för bildnummer 3">
            <a:extLst>
              <a:ext uri="{FF2B5EF4-FFF2-40B4-BE49-F238E27FC236}">
                <a16:creationId xmlns:a16="http://schemas.microsoft.com/office/drawing/2014/main" id="{E623B62A-348C-3D8F-A822-50EE291ECFB4}"/>
              </a:ext>
            </a:extLst>
          </p:cNvPr>
          <p:cNvSpPr>
            <a:spLocks noGrp="1"/>
          </p:cNvSpPr>
          <p:nvPr>
            <p:ph type="sldNum" sz="quarter" idx="5"/>
          </p:nvPr>
        </p:nvSpPr>
        <p:spPr/>
        <p:txBody>
          <a:bodyPr/>
          <a:lstStyle/>
          <a:p>
            <a:fld id="{BA091CBD-5959-4A4D-AA16-9FEAD0AF728C}" type="slidenum">
              <a:rPr lang="sv-SE" smtClean="0"/>
              <a:t>12</a:t>
            </a:fld>
            <a:endParaRPr lang="sv-SE"/>
          </a:p>
        </p:txBody>
      </p:sp>
    </p:spTree>
    <p:extLst>
      <p:ext uri="{BB962C8B-B14F-4D97-AF65-F5344CB8AC3E}">
        <p14:creationId xmlns:p14="http://schemas.microsoft.com/office/powerpoint/2010/main" val="496059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EB039-D567-EBBC-E06B-1E7B5D3FE04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6F97846-8382-5848-FB41-C73D428D2D6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370832A-AE1A-BCAD-D47B-F3011DF91137}"/>
              </a:ext>
            </a:extLst>
          </p:cNvPr>
          <p:cNvSpPr>
            <a:spLocks noGrp="1"/>
          </p:cNvSpPr>
          <p:nvPr>
            <p:ph type="body" idx="1"/>
          </p:nvPr>
        </p:nvSpPr>
        <p:spPr/>
        <p:txBody>
          <a:bodyPr/>
          <a:lstStyle/>
          <a:p>
            <a:r>
              <a:rPr lang="sv-SE" dirty="0"/>
              <a:t>Om vi startar med vår kompetensbehovsprognos. Utifrån nuvarande antal anställda, och prognos övar pensionsavgångar och övriga avgångar förväntas äldreomsorgsförvaltningen ha ett rekryteringsbehov omfattande 2835 tillsvidaretjänster till och med 2035. </a:t>
            </a:r>
          </a:p>
          <a:p>
            <a:endParaRPr lang="sv-SE" dirty="0"/>
          </a:p>
          <a:p>
            <a:r>
              <a:rPr lang="sv-SE" dirty="0"/>
              <a:t>Det motsvarar ca 280 rekryteringar per år – avrundat ca 23 i månaden. Här har vi inte tagit med i beräkningen de rekryteringar som görs inför sommaren.</a:t>
            </a:r>
          </a:p>
          <a:p>
            <a:endParaRPr lang="sv-SE" dirty="0"/>
          </a:p>
          <a:p>
            <a:r>
              <a:rPr lang="sv-SE" dirty="0"/>
              <a:t>Men skall vi klara detta att enbart öka antalet personal med skillnaden mellan 2110-2253, det vill säga en ökning med enbart 143 personer trots att åldersgruppens 80+ ökar med ca 60 % krävs det fortsatta beteendeförändringar hos befolkningen men även att vi lyckas med den digitaliseringsplan äldrenämnden har.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ptos" panose="020B0004020202020204" pitchFamily="34" charset="0"/>
                <a:ea typeface="Aptos" panose="020B0004020202020204" pitchFamily="34" charset="0"/>
                <a:cs typeface="Times New Roman" panose="02020603050405020304" pitchFamily="18" charset="0"/>
              </a:rPr>
              <a:t>Det som ställer till det måste jag ända nämna det är att </a:t>
            </a:r>
            <a:r>
              <a:rPr lang="sv-SE" sz="1800" b="1" dirty="0">
                <a:effectLst/>
                <a:latin typeface="Aptos" panose="020B0004020202020204" pitchFamily="34" charset="0"/>
                <a:ea typeface="Aptos" panose="020B0004020202020204" pitchFamily="34" charset="0"/>
                <a:cs typeface="Times New Roman" panose="02020603050405020304" pitchFamily="18" charset="0"/>
              </a:rPr>
              <a:t>p25</a:t>
            </a:r>
            <a:r>
              <a:rPr lang="sv-SE" sz="1800" dirty="0">
                <a:effectLst/>
                <a:latin typeface="Aptos" panose="020B0004020202020204" pitchFamily="34" charset="0"/>
                <a:ea typeface="Aptos" panose="020B0004020202020204" pitchFamily="34" charset="0"/>
                <a:cs typeface="Times New Roman" panose="02020603050405020304" pitchFamily="18" charset="0"/>
              </a:rPr>
              <a:t> kom med nya besked om ett större antal äldre än våra prognoser visat</a:t>
            </a:r>
            <a:r>
              <a:rPr lang="sv-SE" sz="1800" b="1" dirty="0">
                <a:effectLst/>
                <a:latin typeface="Aptos" panose="020B0004020202020204" pitchFamily="34" charset="0"/>
                <a:ea typeface="Aptos" panose="020B0004020202020204" pitchFamily="34" charset="0"/>
                <a:cs typeface="Times New Roman" panose="02020603050405020304" pitchFamily="18" charset="0"/>
              </a:rPr>
              <a:t>. Siffran kommer att behöva justeras flera gånger om.</a:t>
            </a:r>
            <a:endParaRPr lang="sv-SE" sz="18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a:p>
            <a:endParaRPr lang="sv-SE" dirty="0"/>
          </a:p>
        </p:txBody>
      </p:sp>
      <p:sp>
        <p:nvSpPr>
          <p:cNvPr id="4" name="Platshållare för bildnummer 3">
            <a:extLst>
              <a:ext uri="{FF2B5EF4-FFF2-40B4-BE49-F238E27FC236}">
                <a16:creationId xmlns:a16="http://schemas.microsoft.com/office/drawing/2014/main" id="{7E0D09DC-DFC5-96B8-973C-F5AEE1FD6BA0}"/>
              </a:ext>
            </a:extLst>
          </p:cNvPr>
          <p:cNvSpPr>
            <a:spLocks noGrp="1"/>
          </p:cNvSpPr>
          <p:nvPr>
            <p:ph type="sldNum" sz="quarter" idx="5"/>
          </p:nvPr>
        </p:nvSpPr>
        <p:spPr/>
        <p:txBody>
          <a:bodyPr/>
          <a:lstStyle/>
          <a:p>
            <a:fld id="{BA091CBD-5959-4A4D-AA16-9FEAD0AF728C}" type="slidenum">
              <a:rPr lang="sv-SE" smtClean="0"/>
              <a:t>13</a:t>
            </a:fld>
            <a:endParaRPr lang="sv-SE"/>
          </a:p>
        </p:txBody>
      </p:sp>
    </p:spTree>
    <p:extLst>
      <p:ext uri="{BB962C8B-B14F-4D97-AF65-F5344CB8AC3E}">
        <p14:creationId xmlns:p14="http://schemas.microsoft.com/office/powerpoint/2010/main" val="746246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93233-5C1A-F580-679D-79B43023AC3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F33F890-1A63-0AE4-ED64-FCE097737BF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F33E6A9-512A-A642-DDB2-2230A0720FCA}"/>
              </a:ext>
            </a:extLst>
          </p:cNvPr>
          <p:cNvSpPr>
            <a:spLocks noGrp="1"/>
          </p:cNvSpPr>
          <p:nvPr>
            <p:ph type="body" idx="1"/>
          </p:nvPr>
        </p:nvSpPr>
        <p:spPr/>
        <p:txBody>
          <a:bodyPr/>
          <a:lstStyle/>
          <a:p>
            <a:r>
              <a:rPr lang="sv-SE" dirty="0"/>
              <a:t>Om vi startar med vår kompetensbehovsprognos. Utifrån nuvarande antal anställda, och prognos övar pensionsavgångar och övriga avgångar förväntas äldreomsorgsförvaltningen ha ett rekryteringsbehov omfattande 2835 tillsvidaretjänster till och med 2035. </a:t>
            </a:r>
          </a:p>
          <a:p>
            <a:endParaRPr lang="sv-SE" dirty="0"/>
          </a:p>
          <a:p>
            <a:r>
              <a:rPr lang="sv-SE" dirty="0"/>
              <a:t>Det motsvarar ca 280 rekryteringar per år – avrundat ca 23 i månaden. Här har vi inte tagit med i beräkningen de rekryteringar som görs inför sommaren.</a:t>
            </a:r>
          </a:p>
          <a:p>
            <a:endParaRPr lang="sv-SE" dirty="0"/>
          </a:p>
          <a:p>
            <a:r>
              <a:rPr lang="sv-SE" dirty="0"/>
              <a:t>Men skall vi klara detta att enbart öka antalet personal med skillnaden mellan 2110-2253, det vill säga en ökning med enbart 143 personer trots att åldersgruppens 80+ ökar med ca 60 % krävs det fortsatta beteendeförändringar hos befolkningen men även att vi lyckas med den digitaliseringsplan äldrenämnden har.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ptos" panose="020B0004020202020204" pitchFamily="34" charset="0"/>
                <a:ea typeface="Aptos" panose="020B0004020202020204" pitchFamily="34" charset="0"/>
                <a:cs typeface="Times New Roman" panose="02020603050405020304" pitchFamily="18" charset="0"/>
              </a:rPr>
              <a:t>Det som ställer till det måste jag ända nämna det är att </a:t>
            </a:r>
            <a:r>
              <a:rPr lang="sv-SE" sz="1800" b="1" dirty="0">
                <a:effectLst/>
                <a:latin typeface="Aptos" panose="020B0004020202020204" pitchFamily="34" charset="0"/>
                <a:ea typeface="Aptos" panose="020B0004020202020204" pitchFamily="34" charset="0"/>
                <a:cs typeface="Times New Roman" panose="02020603050405020304" pitchFamily="18" charset="0"/>
              </a:rPr>
              <a:t>p25</a:t>
            </a:r>
            <a:r>
              <a:rPr lang="sv-SE" sz="1800" dirty="0">
                <a:effectLst/>
                <a:latin typeface="Aptos" panose="020B0004020202020204" pitchFamily="34" charset="0"/>
                <a:ea typeface="Aptos" panose="020B0004020202020204" pitchFamily="34" charset="0"/>
                <a:cs typeface="Times New Roman" panose="02020603050405020304" pitchFamily="18" charset="0"/>
              </a:rPr>
              <a:t> kom med nya besked om ett större antal äldre än våra prognoser visat</a:t>
            </a:r>
            <a:r>
              <a:rPr lang="sv-SE" sz="1800" b="1" dirty="0">
                <a:effectLst/>
                <a:latin typeface="Aptos" panose="020B0004020202020204" pitchFamily="34" charset="0"/>
                <a:ea typeface="Aptos" panose="020B0004020202020204" pitchFamily="34" charset="0"/>
                <a:cs typeface="Times New Roman" panose="02020603050405020304" pitchFamily="18" charset="0"/>
              </a:rPr>
              <a:t>. Siffran kommer att behöva justeras flera gånger om.</a:t>
            </a:r>
            <a:endParaRPr lang="sv-SE" sz="18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a:p>
            <a:endParaRPr lang="sv-SE" dirty="0"/>
          </a:p>
        </p:txBody>
      </p:sp>
      <p:sp>
        <p:nvSpPr>
          <p:cNvPr id="4" name="Platshållare för bildnummer 3">
            <a:extLst>
              <a:ext uri="{FF2B5EF4-FFF2-40B4-BE49-F238E27FC236}">
                <a16:creationId xmlns:a16="http://schemas.microsoft.com/office/drawing/2014/main" id="{BA27C456-8E20-5B0A-A6AE-D14FFB960FC1}"/>
              </a:ext>
            </a:extLst>
          </p:cNvPr>
          <p:cNvSpPr>
            <a:spLocks noGrp="1"/>
          </p:cNvSpPr>
          <p:nvPr>
            <p:ph type="sldNum" sz="quarter" idx="5"/>
          </p:nvPr>
        </p:nvSpPr>
        <p:spPr/>
        <p:txBody>
          <a:bodyPr/>
          <a:lstStyle/>
          <a:p>
            <a:fld id="{BA091CBD-5959-4A4D-AA16-9FEAD0AF728C}" type="slidenum">
              <a:rPr lang="sv-SE" smtClean="0"/>
              <a:t>14</a:t>
            </a:fld>
            <a:endParaRPr lang="sv-SE"/>
          </a:p>
        </p:txBody>
      </p:sp>
    </p:spTree>
    <p:extLst>
      <p:ext uri="{BB962C8B-B14F-4D97-AF65-F5344CB8AC3E}">
        <p14:creationId xmlns:p14="http://schemas.microsoft.com/office/powerpoint/2010/main" val="1417510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 25</a:t>
            </a:r>
          </a:p>
          <a:p>
            <a:endParaRPr lang="sv-SE" dirty="0"/>
          </a:p>
          <a:p>
            <a:endParaRPr lang="sv-SE" dirty="0"/>
          </a:p>
          <a:p>
            <a:endParaRPr lang="sv-SE" dirty="0"/>
          </a:p>
          <a:p>
            <a:r>
              <a:rPr lang="sv-SE" dirty="0"/>
              <a:t>Om vi startar med vår kompetensbehovsprognos. Utifrån nuvarande antal anställda, och prognos övar pensionsavgångar och övriga avgångar förväntas äldreomsorgsförvaltningen ha ett rekryteringsbehov omfattande 2835 tillsvidaretjänster till och med 2035. </a:t>
            </a:r>
          </a:p>
          <a:p>
            <a:endParaRPr lang="sv-SE" dirty="0"/>
          </a:p>
          <a:p>
            <a:r>
              <a:rPr lang="sv-SE" dirty="0"/>
              <a:t>Det motsvarar ca 280 rekryteringar per år – avrundat ca 23 i månaden. Här har vi inte tagit med i beräkningen de rekryteringar som görs inför sommaren.</a:t>
            </a:r>
          </a:p>
          <a:p>
            <a:endParaRPr lang="sv-SE" dirty="0"/>
          </a:p>
          <a:p>
            <a:r>
              <a:rPr lang="sv-SE" dirty="0"/>
              <a:t>Men skall vi klara detta att enbart öka antalet personal med skillnaden mellan 2110-2253, det vill säga en ökning med enbart 143 personer trots att åldersgruppens 80+ ökar med ca 60 % krävs det fortsatta beteendeförändringar hos befolkningen men även att vi lyckas med den digitaliseringsplan äldrenämnden har.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ptos" panose="020B0004020202020204" pitchFamily="34" charset="0"/>
                <a:ea typeface="Aptos" panose="020B0004020202020204" pitchFamily="34" charset="0"/>
                <a:cs typeface="Times New Roman" panose="02020603050405020304" pitchFamily="18" charset="0"/>
              </a:rPr>
              <a:t>Det som ställer till det måste jag ända nämna det är att </a:t>
            </a:r>
            <a:r>
              <a:rPr lang="sv-SE" sz="1800" b="1" dirty="0">
                <a:effectLst/>
                <a:latin typeface="Aptos" panose="020B0004020202020204" pitchFamily="34" charset="0"/>
                <a:ea typeface="Aptos" panose="020B0004020202020204" pitchFamily="34" charset="0"/>
                <a:cs typeface="Times New Roman" panose="02020603050405020304" pitchFamily="18" charset="0"/>
              </a:rPr>
              <a:t>p25</a:t>
            </a:r>
            <a:r>
              <a:rPr lang="sv-SE" sz="1800" dirty="0">
                <a:effectLst/>
                <a:latin typeface="Aptos" panose="020B0004020202020204" pitchFamily="34" charset="0"/>
                <a:ea typeface="Aptos" panose="020B0004020202020204" pitchFamily="34" charset="0"/>
                <a:cs typeface="Times New Roman" panose="02020603050405020304" pitchFamily="18" charset="0"/>
              </a:rPr>
              <a:t> kom med nya besked om ett större antal äldre än våra prognoser visat</a:t>
            </a:r>
            <a:r>
              <a:rPr lang="sv-SE" sz="1800" b="1" dirty="0">
                <a:effectLst/>
                <a:latin typeface="Aptos" panose="020B0004020202020204" pitchFamily="34" charset="0"/>
                <a:ea typeface="Aptos" panose="020B0004020202020204" pitchFamily="34" charset="0"/>
                <a:cs typeface="Times New Roman" panose="02020603050405020304" pitchFamily="18" charset="0"/>
              </a:rPr>
              <a:t>. Siffran kommer att behöva justeras flera gånger om.</a:t>
            </a:r>
            <a:endParaRPr lang="sv-SE" sz="18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BA091CBD-5959-4A4D-AA16-9FEAD0AF728C}" type="slidenum">
              <a:rPr lang="sv-SE" smtClean="0"/>
              <a:t>15</a:t>
            </a:fld>
            <a:endParaRPr lang="sv-SE"/>
          </a:p>
        </p:txBody>
      </p:sp>
    </p:spTree>
    <p:extLst>
      <p:ext uri="{BB962C8B-B14F-4D97-AF65-F5344CB8AC3E}">
        <p14:creationId xmlns:p14="http://schemas.microsoft.com/office/powerpoint/2010/main" val="1712434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2200 av dessa rekryteringar avser omvårdnadspersonal som inte är legitimerad (USK +VBT). Det stora behovet beror på </a:t>
            </a:r>
          </a:p>
          <a:p>
            <a:pPr marL="171450" indent="-171450">
              <a:buFontTx/>
              <a:buChar char="-"/>
            </a:pPr>
            <a:r>
              <a:rPr lang="sv-SE" dirty="0"/>
              <a:t>att det är förvaltningens stora yrkesgrupper,</a:t>
            </a:r>
          </a:p>
          <a:p>
            <a:pPr marL="171450" indent="-171450">
              <a:buFontTx/>
              <a:buChar char="-"/>
            </a:pPr>
            <a:r>
              <a:rPr lang="sv-SE" dirty="0"/>
              <a:t>i dessa grupper har vi hög personalomsättning, </a:t>
            </a:r>
          </a:p>
          <a:p>
            <a:pPr marL="171450" indent="-171450">
              <a:buFontTx/>
              <a:buChar char="-"/>
            </a:pPr>
            <a:endParaRPr lang="sv-SE" dirty="0"/>
          </a:p>
          <a:p>
            <a:pPr marL="0" indent="0">
              <a:buFontTx/>
              <a:buNone/>
            </a:pPr>
            <a:endParaRPr lang="sv-SE" dirty="0"/>
          </a:p>
          <a:p>
            <a:r>
              <a:rPr lang="sv-SE" dirty="0"/>
              <a:t>Det här gör att vi har två stora utmaningar. </a:t>
            </a:r>
          </a:p>
          <a:p>
            <a:r>
              <a:rPr lang="sv-SE" dirty="0"/>
              <a:t>1. Vi har många kompetenta medarbetare i våra verksamheter idag, och vi behöver jobba för att de stannar kvar. </a:t>
            </a:r>
            <a:r>
              <a:rPr lang="sv-SE" b="1" dirty="0"/>
              <a:t>Behålla är verkligen det nya rekrytera. </a:t>
            </a:r>
            <a:r>
              <a:rPr lang="sv-SE" dirty="0"/>
              <a:t>Vi behöver </a:t>
            </a:r>
            <a:r>
              <a:rPr lang="sv-SE" b="1" dirty="0"/>
              <a:t>dämpa personalomsättningen </a:t>
            </a:r>
            <a:r>
              <a:rPr lang="sv-SE" dirty="0"/>
              <a:t>eftersom det skulle skapa stabilitet och även göra att behovet av att rekrytera blir lägre.</a:t>
            </a:r>
          </a:p>
          <a:p>
            <a:r>
              <a:rPr lang="sv-SE" dirty="0"/>
              <a:t>2. Den andra utmaningen är att </a:t>
            </a:r>
            <a:r>
              <a:rPr lang="sv-SE" b="1" dirty="0"/>
              <a:t>säkerställa kompetensen </a:t>
            </a:r>
            <a:r>
              <a:rPr lang="sv-SE" dirty="0"/>
              <a:t>hos </a:t>
            </a:r>
            <a:r>
              <a:rPr lang="sv-SE" b="1" dirty="0"/>
              <a:t>både nuvarande och kommande medarbetare</a:t>
            </a:r>
            <a:r>
              <a:rPr lang="sv-SE" dirty="0"/>
              <a:t>. Det gäller </a:t>
            </a:r>
            <a:r>
              <a:rPr lang="sv-SE" b="1" dirty="0"/>
              <a:t>såväl språk som yrkeskunskaper och digital kompetens</a:t>
            </a:r>
            <a:r>
              <a:rPr lang="sv-SE" dirty="0"/>
              <a:t>. Det som behövs är inte en </a:t>
            </a:r>
            <a:r>
              <a:rPr lang="sv-SE" b="1" dirty="0"/>
              <a:t>endagsutbildning eller digital utbildningsinsats utan faktiskt en fullständig yrkesutbildning</a:t>
            </a:r>
            <a:r>
              <a:rPr lang="sv-SE" dirty="0"/>
              <a:t>.</a:t>
            </a:r>
          </a:p>
          <a:p>
            <a:endParaRPr lang="sv-SE" dirty="0"/>
          </a:p>
          <a:p>
            <a:r>
              <a:rPr lang="sv-SE" dirty="0"/>
              <a:t>Av de senaste 500 rekryteringarna till omvårdnadspersonal har vi anställt 41% undersköterskor och 59% vårdbiträden (det avser ca 2 år bakåt i tiden). . </a:t>
            </a:r>
          </a:p>
          <a:p>
            <a:endParaRPr lang="sv-SE" dirty="0"/>
          </a:p>
          <a:p>
            <a:r>
              <a:rPr lang="sv-SE" dirty="0"/>
              <a:t>Alla de personer som helt eller delvis saknar utbildning behöver vi fylla ryggsäcken på. Parallellt med att ta vara på och fylla ryggsäcken på de vårdbiträden vi redan har anställda i verksamheten.</a:t>
            </a:r>
          </a:p>
          <a:p>
            <a:endParaRPr lang="sv-SE" dirty="0"/>
          </a:p>
          <a:p>
            <a:r>
              <a:rPr lang="sv-SE" dirty="0"/>
              <a:t>I praktiken tar detta tid och resurser från kärnuppdraget och omfattar ett område som ligger utanför förvaltningens huvudområde. Utifrån rådande omständigheter finns behov av stödfunktioner som i vissa fall  liknar </a:t>
            </a:r>
            <a:r>
              <a:rPr lang="sv-SE" b="1" dirty="0"/>
              <a:t>studie- och yrkesvägledare, pedagoger, språklärare och tangerar utbildningsanordnares uppdrag</a:t>
            </a:r>
            <a:r>
              <a:rPr lang="sv-SE" dirty="0"/>
              <a:t>. Där det dessutom är tydligt att behovet skulle behöva tillgodoses utan att medarbetaren lämnar kärnverksamheten. </a:t>
            </a:r>
          </a:p>
          <a:p>
            <a:endParaRPr lang="sv-SE" b="1" dirty="0"/>
          </a:p>
          <a:p>
            <a:r>
              <a:rPr lang="sv-SE" b="1" dirty="0"/>
              <a:t>Hur har då utvecklingen sett ut bakåt i tiden. </a:t>
            </a:r>
          </a:p>
        </p:txBody>
      </p:sp>
      <p:sp>
        <p:nvSpPr>
          <p:cNvPr id="4" name="Platshållare för bildnummer 3"/>
          <p:cNvSpPr>
            <a:spLocks noGrp="1"/>
          </p:cNvSpPr>
          <p:nvPr>
            <p:ph type="sldNum" sz="quarter" idx="5"/>
          </p:nvPr>
        </p:nvSpPr>
        <p:spPr/>
        <p:txBody>
          <a:bodyPr/>
          <a:lstStyle/>
          <a:p>
            <a:fld id="{BA091CBD-5959-4A4D-AA16-9FEAD0AF728C}" type="slidenum">
              <a:rPr lang="sv-SE" smtClean="0"/>
              <a:t>16</a:t>
            </a:fld>
            <a:endParaRPr lang="sv-SE"/>
          </a:p>
        </p:txBody>
      </p:sp>
    </p:spTree>
    <p:extLst>
      <p:ext uri="{BB962C8B-B14F-4D97-AF65-F5344CB8AC3E}">
        <p14:creationId xmlns:p14="http://schemas.microsoft.com/office/powerpoint/2010/main" val="193100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kan se att andelen utbildade undersköterskor i våra verksamheter har sjunkit över tid men att utvecklingen nu vänt </a:t>
            </a:r>
          </a:p>
          <a:p>
            <a:r>
              <a:rPr lang="sv-SE" dirty="0"/>
              <a:t>2015 låg andelen undersköterskor på 65%</a:t>
            </a:r>
          </a:p>
          <a:p>
            <a:r>
              <a:rPr lang="sv-SE" dirty="0"/>
              <a:t>2023 låg andelen på 49%</a:t>
            </a:r>
          </a:p>
          <a:p>
            <a:r>
              <a:rPr lang="sv-SE" dirty="0"/>
              <a:t>Och 2024 lyckades vi vända utvecklingen till 52%</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Det här är inget vi kan förändra från en dag </a:t>
            </a:r>
            <a:r>
              <a:rPr lang="sv-SE" dirty="0"/>
              <a:t>till en annan utan kräver resurser på flera nivåer och under flera års tid. </a:t>
            </a:r>
            <a:r>
              <a:rPr lang="sv-SE" b="1" dirty="0"/>
              <a:t>En medarbetare studerar 50% beräknar genomfört vård- och omsorgsprogrammet, utbildning till undersköterska, efter ca 3,5 år </a:t>
            </a:r>
            <a:r>
              <a:rPr lang="sv-SE" dirty="0"/>
              <a:t>om personen inte kan validera (tillgodoräkna sig vissa delar av utbildningen).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såklart medarbetare i våra verksamheter som har lång erfarenhet vilket gör att de kan validera delar av utbildningen. Samtidigt är det viktigt att komma ihåg att många medarbetare i våra verksamheter inte har studievana, vissa har utmaningar med språket och eller de digitala verktygen vilket gör att det inte är rimligt att komprimera utbildningen mer än vad som bedöms rimligt i varje enskilt fall. </a:t>
            </a:r>
          </a:p>
          <a:p>
            <a:endParaRPr lang="sv-SE" dirty="0"/>
          </a:p>
          <a:p>
            <a:r>
              <a:rPr lang="sv-SE" dirty="0"/>
              <a:t>Varje procent ökning/minskning utgörs i dagsläget av ca 16 personer. Ökningen som kunde ses 2024 är till stor del ett resultat av det arbete som har gjorts inom ramen för äldreomsorgslyftet sedan 2020.</a:t>
            </a:r>
          </a:p>
          <a:p>
            <a:r>
              <a:rPr lang="sv-SE" dirty="0"/>
              <a:t>Vilka mått och steg vidtar då nämnden för att rusta för en hållbar äldreomsorg utifrån de utmaningar jag nyss lyft fram..</a:t>
            </a:r>
          </a:p>
          <a:p>
            <a:endParaRPr lang="sv-SE" dirty="0"/>
          </a:p>
        </p:txBody>
      </p:sp>
      <p:sp>
        <p:nvSpPr>
          <p:cNvPr id="4" name="Platshållare för bildnummer 3"/>
          <p:cNvSpPr>
            <a:spLocks noGrp="1"/>
          </p:cNvSpPr>
          <p:nvPr>
            <p:ph type="sldNum" sz="quarter" idx="5"/>
          </p:nvPr>
        </p:nvSpPr>
        <p:spPr/>
        <p:txBody>
          <a:bodyPr/>
          <a:lstStyle/>
          <a:p>
            <a:fld id="{BA091CBD-5959-4A4D-AA16-9FEAD0AF728C}" type="slidenum">
              <a:rPr lang="sv-SE" smtClean="0"/>
              <a:t>17</a:t>
            </a:fld>
            <a:endParaRPr lang="sv-SE"/>
          </a:p>
        </p:txBody>
      </p:sp>
    </p:spTree>
    <p:extLst>
      <p:ext uri="{BB962C8B-B14F-4D97-AF65-F5344CB8AC3E}">
        <p14:creationId xmlns:p14="http://schemas.microsoft.com/office/powerpoint/2010/main" val="2085507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1C51C-97DF-9838-1101-C8E1A2057B1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2E81B77-4478-B8E3-60F9-6666DB7D5A7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F1D3934-AF3C-AA1D-CBEF-627DB1C4BF20}"/>
              </a:ext>
            </a:extLst>
          </p:cNvPr>
          <p:cNvSpPr>
            <a:spLocks noGrp="1"/>
          </p:cNvSpPr>
          <p:nvPr>
            <p:ph type="body" idx="1"/>
          </p:nvPr>
        </p:nvSpPr>
        <p:spPr/>
        <p:txBody>
          <a:bodyPr/>
          <a:lstStyle/>
          <a:p>
            <a:pPr marL="0" indent="0">
              <a:buFont typeface="Arial" panose="020B0604020202020204" pitchFamily="34" charset="0"/>
              <a:buNone/>
            </a:pPr>
            <a:r>
              <a:rPr lang="sv-SE" sz="1200" dirty="0"/>
              <a:t>Det första området är att förebygga och främja hälsa?</a:t>
            </a:r>
          </a:p>
          <a:p>
            <a:pPr marL="0" indent="0">
              <a:buFont typeface="Arial" panose="020B0604020202020204" pitchFamily="34" charset="0"/>
              <a:buNone/>
            </a:pPr>
            <a:r>
              <a:rPr lang="sv-SE" sz="1200" dirty="0"/>
              <a:t>Vi har ett gediget förebyggande arbete i dag och mäter månadsvis hur vi lyckas nå resultat för vår målgrupp.</a:t>
            </a:r>
          </a:p>
          <a:p>
            <a:pPr marL="0" indent="0">
              <a:buFont typeface="Arial" panose="020B0604020202020204" pitchFamily="34" charset="0"/>
              <a:buNone/>
            </a:pPr>
            <a:r>
              <a:rPr lang="sv-SE" sz="1200" dirty="0"/>
              <a:t>Vi startar med att titta på hur vi lyckats med det förebyggande arbetet för åldersgruppen 80 år och äldre.</a:t>
            </a:r>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endParaRPr lang="sv-SE" dirty="0"/>
          </a:p>
        </p:txBody>
      </p:sp>
      <p:sp>
        <p:nvSpPr>
          <p:cNvPr id="4" name="Platshållare för bildnummer 3">
            <a:extLst>
              <a:ext uri="{FF2B5EF4-FFF2-40B4-BE49-F238E27FC236}">
                <a16:creationId xmlns:a16="http://schemas.microsoft.com/office/drawing/2014/main" id="{D213FC36-ED20-C8FF-FEDA-2EA6A216B748}"/>
              </a:ext>
            </a:extLst>
          </p:cNvPr>
          <p:cNvSpPr>
            <a:spLocks noGrp="1"/>
          </p:cNvSpPr>
          <p:nvPr>
            <p:ph type="sldNum" sz="quarter" idx="5"/>
          </p:nvPr>
        </p:nvSpPr>
        <p:spPr/>
        <p:txBody>
          <a:bodyPr/>
          <a:lstStyle/>
          <a:p>
            <a:fld id="{BA091CBD-5959-4A4D-AA16-9FEAD0AF728C}" type="slidenum">
              <a:rPr lang="sv-SE" smtClean="0"/>
              <a:t>18</a:t>
            </a:fld>
            <a:endParaRPr lang="sv-SE" dirty="0"/>
          </a:p>
        </p:txBody>
      </p:sp>
    </p:spTree>
    <p:extLst>
      <p:ext uri="{BB962C8B-B14F-4D97-AF65-F5344CB8AC3E}">
        <p14:creationId xmlns:p14="http://schemas.microsoft.com/office/powerpoint/2010/main" val="1181758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669 personer.</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1CBD-5959-4A4D-AA16-9FEAD0AF728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571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effectLst/>
                <a:latin typeface="-apple-system"/>
              </a:rPr>
              <a:t>Vi vill inleda med att ge er en bild av  befolkningsförändringen i Sverige, länet och Umeå de kommande 10 åren?  Skiljer sig vår befolkningsutveckling , alltså Umeås, åt jämförelse med andra till exempel länet, ? Det verktyg som använts finns som en hänvisning längst ner i bild. Den här bilden visar bland annat hur andelen 80 år och äldre kommer att förändras mellan åren 2023-2033. I riket kommer andelen 80 år och äldre att öka med 38 %.</a:t>
            </a:r>
            <a:endParaRPr lang="sv-SE" dirty="0"/>
          </a:p>
        </p:txBody>
      </p:sp>
      <p:sp>
        <p:nvSpPr>
          <p:cNvPr id="4" name="Platshållare för bildnummer 3"/>
          <p:cNvSpPr>
            <a:spLocks noGrp="1"/>
          </p:cNvSpPr>
          <p:nvPr>
            <p:ph type="sldNum" sz="quarter" idx="5"/>
          </p:nvPr>
        </p:nvSpPr>
        <p:spPr/>
        <p:txBody>
          <a:bodyPr/>
          <a:lstStyle/>
          <a:p>
            <a:fld id="{BA091CBD-5959-4A4D-AA16-9FEAD0AF728C}" type="slidenum">
              <a:rPr lang="sv-SE" smtClean="0"/>
              <a:t>2</a:t>
            </a:fld>
            <a:endParaRPr lang="sv-SE"/>
          </a:p>
        </p:txBody>
      </p:sp>
    </p:spTree>
    <p:extLst>
      <p:ext uri="{BB962C8B-B14F-4D97-AF65-F5344CB8AC3E}">
        <p14:creationId xmlns:p14="http://schemas.microsoft.com/office/powerpoint/2010/main" val="1222308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2021-2024 har det oförändrat varit 95% i snitt av personer 65-79 år som inte haft insatser från äldreomsorgen</a:t>
            </a:r>
          </a:p>
          <a:p>
            <a:endParaRPr lang="sv-SE" dirty="0"/>
          </a:p>
          <a:p>
            <a:r>
              <a:rPr lang="sv-SE" dirty="0"/>
              <a:t>Här ser vi att det förebyggande arbetet inte ännu gett effekt. Vi behöver analysera mera vad detta beror på och sätta in nya åtgärder. Kommer tillbaka till detta senare i bildspelet.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1CBD-5959-4A4D-AA16-9FEAD0AF728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0312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30 % och 86 %, genomlysning och nu håller vi på med att ta fram åtgärder tillsammans med Regionen. Vi delar äntligen samma bild och vill tillsammans åtgärda felet.</a:t>
            </a:r>
          </a:p>
        </p:txBody>
      </p:sp>
      <p:sp>
        <p:nvSpPr>
          <p:cNvPr id="4" name="Platshållare för bildnummer 3"/>
          <p:cNvSpPr>
            <a:spLocks noGrp="1"/>
          </p:cNvSpPr>
          <p:nvPr>
            <p:ph type="sldNum" sz="quarter" idx="5"/>
          </p:nvPr>
        </p:nvSpPr>
        <p:spPr/>
        <p:txBody>
          <a:bodyPr/>
          <a:lstStyle/>
          <a:p>
            <a:fld id="{BA091CBD-5959-4A4D-AA16-9FEAD0AF728C}" type="slidenum">
              <a:rPr lang="sv-SE" smtClean="0"/>
              <a:t>21</a:t>
            </a:fld>
            <a:endParaRPr lang="sv-SE"/>
          </a:p>
        </p:txBody>
      </p:sp>
    </p:spTree>
    <p:extLst>
      <p:ext uri="{BB962C8B-B14F-4D97-AF65-F5344CB8AC3E}">
        <p14:creationId xmlns:p14="http://schemas.microsoft.com/office/powerpoint/2010/main" val="416655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A2693-B150-A9D6-9D45-C332F0B04A0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99A84ED-FE36-E2BF-7B42-D4C1B70A859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B2A6696-EF67-364F-5823-83D5BE298662}"/>
              </a:ext>
            </a:extLst>
          </p:cNvPr>
          <p:cNvSpPr>
            <a:spLocks noGrp="1"/>
          </p:cNvSpPr>
          <p:nvPr>
            <p:ph type="body" idx="1"/>
          </p:nvPr>
        </p:nvSpPr>
        <p:spPr/>
        <p:txBody>
          <a:bodyPr/>
          <a:lstStyle/>
          <a:p>
            <a:pPr marL="457200" indent="-457200">
              <a:buFont typeface="Arial" panose="020B0604020202020204" pitchFamily="34" charset="0"/>
              <a:buChar char="•"/>
            </a:pPr>
            <a:r>
              <a:rPr lang="sv-SE" sz="1200" dirty="0"/>
              <a:t>Nu kommer vi till en av våra strategier och prioriterade processer där det verkligen händer mycket. Men mer måste hända och här behöver äldrenämnden få resurstillskott om vi skall lyckas med vår ambition.</a:t>
            </a:r>
          </a:p>
          <a:p>
            <a:endParaRPr lang="sv-SE" dirty="0"/>
          </a:p>
        </p:txBody>
      </p:sp>
      <p:sp>
        <p:nvSpPr>
          <p:cNvPr id="4" name="Platshållare för bildnummer 3">
            <a:extLst>
              <a:ext uri="{FF2B5EF4-FFF2-40B4-BE49-F238E27FC236}">
                <a16:creationId xmlns:a16="http://schemas.microsoft.com/office/drawing/2014/main" id="{2189A38F-13E8-0B1F-4017-1101E1E8BCC2}"/>
              </a:ext>
            </a:extLst>
          </p:cNvPr>
          <p:cNvSpPr>
            <a:spLocks noGrp="1"/>
          </p:cNvSpPr>
          <p:nvPr>
            <p:ph type="sldNum" sz="quarter" idx="5"/>
          </p:nvPr>
        </p:nvSpPr>
        <p:spPr/>
        <p:txBody>
          <a:bodyPr/>
          <a:lstStyle/>
          <a:p>
            <a:fld id="{BA091CBD-5959-4A4D-AA16-9FEAD0AF728C}" type="slidenum">
              <a:rPr lang="sv-SE" smtClean="0"/>
              <a:t>22</a:t>
            </a:fld>
            <a:endParaRPr lang="sv-SE" dirty="0"/>
          </a:p>
        </p:txBody>
      </p:sp>
    </p:spTree>
    <p:extLst>
      <p:ext uri="{BB962C8B-B14F-4D97-AF65-F5344CB8AC3E}">
        <p14:creationId xmlns:p14="http://schemas.microsoft.com/office/powerpoint/2010/main" val="4131156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3652D-19B1-8BF7-22B0-CF4BF58743C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9E16811-1C1B-E25F-ABBD-12596417132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DFF2AA5-98A3-4384-D383-47A807C3C338}"/>
              </a:ext>
            </a:extLst>
          </p:cNvPr>
          <p:cNvSpPr>
            <a:spLocks noGrp="1"/>
          </p:cNvSpPr>
          <p:nvPr>
            <p:ph type="body" idx="1"/>
          </p:nvPr>
        </p:nvSpPr>
        <p:spPr/>
        <p:txBody>
          <a:bodyPr/>
          <a:lstStyle/>
          <a:p>
            <a:pPr marL="285750" indent="-285750">
              <a:buFont typeface="Courier New" panose="02070309020205020404" pitchFamily="49" charset="0"/>
              <a:buChar char="o"/>
            </a:pPr>
            <a:r>
              <a:rPr lang="sv-SE" dirty="0">
                <a:solidFill>
                  <a:schemeClr val="bg1"/>
                </a:solidFill>
              </a:rPr>
              <a:t>Vi är just nu i startgroparna med uppstart av ett helt nytt verksamhetsområde. Idag finns en mottagande chef på plats och samverkan med facket om vilka professioner som flyttas över till enheten är nu nästa steg. I ett första </a:t>
            </a:r>
            <a:r>
              <a:rPr lang="sv-SE" b="1" dirty="0">
                <a:solidFill>
                  <a:schemeClr val="bg1"/>
                </a:solidFill>
              </a:rPr>
              <a:t>skede kommer enheten att vara öppen mellan 06,00-22,00 </a:t>
            </a:r>
            <a:r>
              <a:rPr lang="sv-SE" dirty="0">
                <a:solidFill>
                  <a:schemeClr val="bg1"/>
                </a:solidFill>
              </a:rPr>
              <a:t>veckans alla dagar men planen är att bemanna dygnet runt. För att vi skall kunna bemanna enheten dygnet </a:t>
            </a:r>
            <a:r>
              <a:rPr lang="sv-SE" b="1" dirty="0">
                <a:solidFill>
                  <a:schemeClr val="bg1"/>
                </a:solidFill>
              </a:rPr>
              <a:t>runt krävs resurstillskott</a:t>
            </a:r>
            <a:r>
              <a:rPr lang="sv-SE" dirty="0">
                <a:solidFill>
                  <a:schemeClr val="bg1"/>
                </a:solidFill>
              </a:rPr>
              <a:t>. </a:t>
            </a:r>
            <a:r>
              <a:rPr lang="sv-SE" b="1" dirty="0">
                <a:solidFill>
                  <a:schemeClr val="bg1"/>
                </a:solidFill>
              </a:rPr>
              <a:t>Vi kan inte bygga en ny enhet utan resurser då vi samtligt bär kostnader för det vi kommer att lämna. </a:t>
            </a:r>
            <a:r>
              <a:rPr lang="sv-SE" dirty="0">
                <a:solidFill>
                  <a:schemeClr val="bg1"/>
                </a:solidFill>
              </a:rPr>
              <a:t>Vi tar utvecklingen stegvis så varje etapp sker under kontrollerade former. Planen är att enheten öppnar till hösten och att enheten </a:t>
            </a:r>
            <a:r>
              <a:rPr lang="sv-SE" b="1" dirty="0">
                <a:solidFill>
                  <a:schemeClr val="bg1"/>
                </a:solidFill>
              </a:rPr>
              <a:t>bemannats av ett tvärprofessionellt team</a:t>
            </a:r>
            <a:r>
              <a:rPr lang="sv-SE" dirty="0">
                <a:solidFill>
                  <a:schemeClr val="bg1"/>
                </a:solidFill>
              </a:rPr>
              <a:t>. Detta är en tvärprofessionell grupp som enbart arbetar digitalt.</a:t>
            </a:r>
          </a:p>
          <a:p>
            <a:pPr marL="0" indent="0">
              <a:buFont typeface="Courier New" panose="02070309020205020404" pitchFamily="49" charset="0"/>
              <a:buNone/>
            </a:pPr>
            <a:r>
              <a:rPr lang="sv-SE" dirty="0">
                <a:solidFill>
                  <a:schemeClr val="bg1"/>
                </a:solidFill>
              </a:rPr>
              <a:t>1. De utför digitala insatser mot den enskilde</a:t>
            </a:r>
          </a:p>
          <a:p>
            <a:pPr marL="285750" indent="-285750">
              <a:buFont typeface="Courier New" panose="02070309020205020404" pitchFamily="49" charset="0"/>
              <a:buChar char="o"/>
            </a:pPr>
            <a:r>
              <a:rPr lang="sv-SE" dirty="0">
                <a:solidFill>
                  <a:schemeClr val="bg1"/>
                </a:solidFill>
              </a:rPr>
              <a:t>Kan använda en eller flera digitala tjänster i en kedja </a:t>
            </a:r>
          </a:p>
          <a:p>
            <a:pPr marL="285750" indent="-285750">
              <a:buFont typeface="Courier New" panose="02070309020205020404" pitchFamily="49" charset="0"/>
              <a:buChar char="o"/>
            </a:pPr>
            <a:r>
              <a:rPr lang="sv-SE" dirty="0">
                <a:solidFill>
                  <a:schemeClr val="bg1"/>
                </a:solidFill>
              </a:rPr>
              <a:t>Har tillgång till samtliga system och den information som genereras </a:t>
            </a:r>
          </a:p>
          <a:p>
            <a:pPr marL="0" indent="0">
              <a:buFont typeface="Courier New" panose="02070309020205020404" pitchFamily="49" charset="0"/>
              <a:buNone/>
            </a:pPr>
            <a:r>
              <a:rPr lang="sv-SE" dirty="0">
                <a:solidFill>
                  <a:schemeClr val="bg1"/>
                </a:solidFill>
              </a:rPr>
              <a:t>2. Ger stöd (digitalt) till verksamhet/personal</a:t>
            </a:r>
          </a:p>
          <a:p>
            <a:pPr marL="0" indent="0">
              <a:buFont typeface="Courier New" panose="02070309020205020404" pitchFamily="49" charset="0"/>
              <a:buNone/>
            </a:pPr>
            <a:r>
              <a:rPr lang="sv-SE" dirty="0">
                <a:solidFill>
                  <a:schemeClr val="bg1"/>
                </a:solidFill>
              </a:rPr>
              <a:t>3. Analyserar data och förbättrar befintliga tjänster/insatser och utvecklar nya</a:t>
            </a:r>
          </a:p>
          <a:p>
            <a:pPr marL="0" indent="0">
              <a:buFont typeface="Courier New" panose="02070309020205020404" pitchFamily="49" charset="0"/>
              <a:buNone/>
            </a:pPr>
            <a:endParaRPr lang="sv-SE" dirty="0">
              <a:solidFill>
                <a:schemeClr val="bg1"/>
              </a:solidFill>
            </a:endParaRPr>
          </a:p>
          <a:p>
            <a:pPr marL="285750" indent="-285750">
              <a:buFont typeface="Courier New" panose="02070309020205020404" pitchFamily="49" charset="0"/>
              <a:buChar char="o"/>
            </a:pPr>
            <a:r>
              <a:rPr lang="sv-SE" dirty="0">
                <a:solidFill>
                  <a:schemeClr val="bg1"/>
                </a:solidFill>
              </a:rPr>
              <a:t>Vård- och omsorgsinsatser för den enskilde  - permanent och  tillfälliga inom samtliga verksamheter och lagrum (tvärprofessionellt team)</a:t>
            </a:r>
          </a:p>
          <a:p>
            <a:pPr marL="285750" indent="-285750">
              <a:buFont typeface="Courier New" panose="02070309020205020404" pitchFamily="49" charset="0"/>
              <a:buChar char="o"/>
            </a:pPr>
            <a:r>
              <a:rPr lang="sv-SE" dirty="0">
                <a:solidFill>
                  <a:schemeClr val="bg1"/>
                </a:solidFill>
              </a:rPr>
              <a:t>Stöd till personal - rådgivning och vägledning via digitala kanaler</a:t>
            </a:r>
          </a:p>
          <a:p>
            <a:pPr marL="285750" indent="-285750">
              <a:buFont typeface="Courier New" panose="02070309020205020404" pitchFamily="49" charset="0"/>
              <a:buChar char="o"/>
            </a:pPr>
            <a:r>
              <a:rPr lang="sv-SE" dirty="0">
                <a:solidFill>
                  <a:schemeClr val="bg1"/>
                </a:solidFill>
              </a:rPr>
              <a:t>Stöd till anhöriga och närstående – utbrutna informationskedjor (avlastning)</a:t>
            </a:r>
          </a:p>
          <a:p>
            <a:pPr marL="285750" indent="-285750">
              <a:buFont typeface="Courier New" panose="02070309020205020404" pitchFamily="49" charset="0"/>
              <a:buChar char="o"/>
            </a:pPr>
            <a:r>
              <a:rPr lang="sv-SE" dirty="0">
                <a:solidFill>
                  <a:schemeClr val="bg1"/>
                </a:solidFill>
              </a:rPr>
              <a:t>Utveckling av nya tjänster genom analys och bearbetning av information – strävan mot hög grad av automation.</a:t>
            </a:r>
          </a:p>
        </p:txBody>
      </p:sp>
      <p:sp>
        <p:nvSpPr>
          <p:cNvPr id="4" name="Platshållare för bildnummer 3">
            <a:extLst>
              <a:ext uri="{FF2B5EF4-FFF2-40B4-BE49-F238E27FC236}">
                <a16:creationId xmlns:a16="http://schemas.microsoft.com/office/drawing/2014/main" id="{3986C84A-028A-420D-6B3A-B5733D055E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1CBD-5959-4A4D-AA16-9FEAD0AF728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1145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exempel på hur vi ser att enheten skall jobba när vi rekryterat in hela teamet och lyckats bemanna även nattetid. Vi skall förflytta oss från dagens 7 fysiska besök till 2 fysiska besök med hjälp av digitaliseringen. Det kommer att innebära en kvalitetshöjning för den enskilde som kommer att bli mera självständig vilket är ett av nämndens övergripande mål. I de bilder jag visat tidigare gällande rekryteringsbehov finns detta med vilket är anledningen till att vi trots ökade volymer siktar på att klara av grunduppdraget med ett ytterst litet tillskott av personal. Detta är dock ytterst osäkra siffror fortfarande då prognos och beteenden är svåra att förutspå.</a:t>
            </a:r>
          </a:p>
        </p:txBody>
      </p:sp>
      <p:sp>
        <p:nvSpPr>
          <p:cNvPr id="4" name="Platshållare för bildnummer 3"/>
          <p:cNvSpPr>
            <a:spLocks noGrp="1"/>
          </p:cNvSpPr>
          <p:nvPr>
            <p:ph type="sldNum" sz="quarter" idx="5"/>
          </p:nvPr>
        </p:nvSpPr>
        <p:spPr/>
        <p:txBody>
          <a:bodyPr/>
          <a:lstStyle/>
          <a:p>
            <a:fld id="{BA091CBD-5959-4A4D-AA16-9FEAD0AF728C}" type="slidenum">
              <a:rPr lang="sv-SE" smtClean="0"/>
              <a:t>24</a:t>
            </a:fld>
            <a:endParaRPr lang="sv-SE"/>
          </a:p>
        </p:txBody>
      </p:sp>
    </p:spTree>
    <p:extLst>
      <p:ext uri="{BB962C8B-B14F-4D97-AF65-F5344CB8AC3E}">
        <p14:creationId xmlns:p14="http://schemas.microsoft.com/office/powerpoint/2010/main" val="2534241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A2889-A4FE-9760-B27B-109427962C2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2BE60A0-BC8A-CFB4-39AE-B22A8FC493E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224EB3-0746-8E33-A868-2F52EB4BF7F4}"/>
              </a:ext>
            </a:extLst>
          </p:cNvPr>
          <p:cNvSpPr>
            <a:spLocks noGrp="1"/>
          </p:cNvSpPr>
          <p:nvPr>
            <p:ph type="body" idx="1"/>
          </p:nvPr>
        </p:nvSpPr>
        <p:spPr/>
        <p:txBody>
          <a:bodyPr/>
          <a:lstStyle/>
          <a:p>
            <a:pPr marL="0" indent="0">
              <a:buFont typeface="Arial" panose="020B0604020202020204" pitchFamily="34" charset="0"/>
              <a:buNone/>
            </a:pPr>
            <a:r>
              <a:rPr lang="sv-SE" sz="1200" dirty="0"/>
              <a:t>Ett av nämndens strategier är samarbeta och det är ett område där äldrenämnden har haft stor framgång i det förebyggande arbetet. Vi samarbetar aktivt med </a:t>
            </a:r>
            <a:r>
              <a:rPr lang="sv-SE" sz="1200" dirty="0" err="1"/>
              <a:t>med</a:t>
            </a:r>
            <a:r>
              <a:rPr lang="sv-SE" sz="1200" dirty="0"/>
              <a:t> ca 150 organisationer och verksamheter. Detta till </a:t>
            </a:r>
            <a:r>
              <a:rPr lang="sv-SE" sz="1200" dirty="0" err="1"/>
              <a:t>skillaad</a:t>
            </a:r>
            <a:r>
              <a:rPr lang="sv-SE" sz="1200" dirty="0"/>
              <a:t> mot innan pandemin då vi hade en helt annan organisation och arbetssätt för prevention, då ca 10 samarbeten.</a:t>
            </a:r>
          </a:p>
          <a:p>
            <a:endParaRPr lang="sv-SE" dirty="0"/>
          </a:p>
        </p:txBody>
      </p:sp>
      <p:sp>
        <p:nvSpPr>
          <p:cNvPr id="4" name="Platshållare för bildnummer 3">
            <a:extLst>
              <a:ext uri="{FF2B5EF4-FFF2-40B4-BE49-F238E27FC236}">
                <a16:creationId xmlns:a16="http://schemas.microsoft.com/office/drawing/2014/main" id="{78B0CE6B-D839-7638-94AD-F90EA7D4DD66}"/>
              </a:ext>
            </a:extLst>
          </p:cNvPr>
          <p:cNvSpPr>
            <a:spLocks noGrp="1"/>
          </p:cNvSpPr>
          <p:nvPr>
            <p:ph type="sldNum" sz="quarter" idx="5"/>
          </p:nvPr>
        </p:nvSpPr>
        <p:spPr/>
        <p:txBody>
          <a:bodyPr/>
          <a:lstStyle/>
          <a:p>
            <a:fld id="{BA091CBD-5959-4A4D-AA16-9FEAD0AF728C}" type="slidenum">
              <a:rPr lang="sv-SE" smtClean="0"/>
              <a:t>25</a:t>
            </a:fld>
            <a:endParaRPr lang="sv-SE" dirty="0"/>
          </a:p>
        </p:txBody>
      </p:sp>
    </p:spTree>
    <p:extLst>
      <p:ext uri="{BB962C8B-B14F-4D97-AF65-F5344CB8AC3E}">
        <p14:creationId xmlns:p14="http://schemas.microsoft.com/office/powerpoint/2010/main" val="220733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Vilka mått och steg vidtar nämnden mot bakgrund av de utmaningar och möjligheter nämnden identifierat? Hur samverkar nämnden med externa och interna aktörer i dessa frågor?</a:t>
            </a:r>
          </a:p>
          <a:p>
            <a:pPr marL="171450" indent="-171450">
              <a:buFontTx/>
              <a:buChar char="-"/>
            </a:pPr>
            <a:r>
              <a:rPr lang="sv-SE" dirty="0"/>
              <a:t>Nämnden arbetar med fokus på strategierna Samarbeta, Förebygga, Kompetensförsörja och Digitalisera. Idag samarbetar seniortorget med 150 företag och organisationer</a:t>
            </a:r>
          </a:p>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fld id="{BA091CBD-5959-4A4D-AA16-9FEAD0AF728C}" type="slidenum">
              <a:rPr lang="sv-SE" smtClean="0"/>
              <a:t>26</a:t>
            </a:fld>
            <a:endParaRPr lang="sv-SE"/>
          </a:p>
        </p:txBody>
      </p:sp>
    </p:spTree>
    <p:extLst>
      <p:ext uri="{BB962C8B-B14F-4D97-AF65-F5344CB8AC3E}">
        <p14:creationId xmlns:p14="http://schemas.microsoft.com/office/powerpoint/2010/main" val="2948847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None/>
            </a:pPr>
            <a:r>
              <a:rPr lang="sv-SE" sz="1800" dirty="0">
                <a:effectLst/>
                <a:latin typeface="Calibri" panose="020F0502020204030204" pitchFamily="34" charset="0"/>
                <a:ea typeface="Aptos" panose="020B0004020202020204" pitchFamily="34" charset="0"/>
                <a:cs typeface="Aptos" panose="020B0004020202020204" pitchFamily="34" charset="0"/>
              </a:rPr>
              <a:t>Vad kan nämnden i sitt grunduppdrag bidra med kopplat till Umeå växer tryggt och säkert?</a:t>
            </a:r>
            <a:endParaRPr lang="sv-SE"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sv-SE" sz="1800" dirty="0">
                <a:effectLst/>
                <a:latin typeface="Calibri" panose="020F0502020204030204" pitchFamily="34" charset="0"/>
                <a:ea typeface="Aptos" panose="020B0004020202020204" pitchFamily="34" charset="0"/>
                <a:cs typeface="Aptos" panose="020B0004020202020204" pitchFamily="34" charset="0"/>
              </a:rPr>
              <a:t>-   Nämnden/Förvaltningen koordinerar information till seniorer i kommunen och till pensionärsföreningar genom Umeå pensionärsråd (UPR)</a:t>
            </a:r>
            <a:endParaRPr lang="sv-SE"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Aptos" panose="020B0004020202020204" pitchFamily="34" charset="0"/>
              <a:buChar char="-"/>
              <a:tabLst>
                <a:tab pos="457200" algn="l"/>
              </a:tabLst>
            </a:pPr>
            <a:r>
              <a:rPr lang="sv-SE" sz="1800" dirty="0">
                <a:effectLst/>
                <a:latin typeface="Calibri" panose="020F0502020204030204" pitchFamily="34" charset="0"/>
                <a:ea typeface="Times New Roman" panose="02020603050405020304" pitchFamily="18" charset="0"/>
                <a:cs typeface="Aptos" panose="020B0004020202020204" pitchFamily="34" charset="0"/>
              </a:rPr>
              <a:t>Genom aktiviteter som arrangeras på det fysiska seniortorget och det digitala seniortorget informeras och utbildas seniorer i hur man bör agera i olika situationer för att öka säkerheten och tryggheten. När det gäller bedrägerier etc. genomförs det i samarbete med kommunens säkerhetssamordnare och polisen.</a:t>
            </a:r>
            <a:endParaRPr lang="sv-SE"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Aptos" panose="020B0004020202020204" pitchFamily="34" charset="0"/>
              <a:buChar char="-"/>
              <a:tabLst>
                <a:tab pos="457200" algn="l"/>
              </a:tabLst>
            </a:pPr>
            <a:r>
              <a:rPr lang="sv-SE" sz="1800" dirty="0">
                <a:effectLst/>
                <a:latin typeface="Calibri" panose="020F0502020204030204" pitchFamily="34" charset="0"/>
                <a:ea typeface="Times New Roman" panose="02020603050405020304" pitchFamily="18" charset="0"/>
                <a:cs typeface="Aptos" panose="020B0004020202020204" pitchFamily="34" charset="0"/>
              </a:rPr>
              <a:t>Nämnden/Förvaltningen samverkar även med teknik och fastighetsförvaltningen för att utforma bostäder och bostadsmiljöer för ett tryggt, säkert och självständigt liv med god hälsa när man blir äldre. Det kan handla om belysning i utemiljö och träningsytor etc.</a:t>
            </a:r>
            <a:endParaRPr lang="sv-SE"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Arial" panose="020B0604020202020204" pitchFamily="34" charset="0"/>
              <a:buChar char="•"/>
              <a:tabLst>
                <a:tab pos="457200" algn="l"/>
              </a:tabLs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CURA, Organisationen som grindvakt – ett metodstöd som utgår från risk. Organisatoriska förändringar är nyckelåtgärder för att komma framåt i arbetet med att förebygga välfärdsbrott. Att öppna ”grindarna” internt och arbeta tvärfunktionellt i större utsträckning är en av flera nyckelåtgärder. Umeå kommuns äldreomsorg har under våren 2025, arbetat oss igenom metodstödet (specifikt kring handläggning) och kommer att implementera metodstödet from 1 april. Vi har även beslutat att alla </a:t>
            </a:r>
            <a:r>
              <a:rPr lang="sv-SE" sz="1800" b="1" dirty="0">
                <a:effectLst/>
                <a:latin typeface="Calibri" panose="020F0502020204030204" pitchFamily="34" charset="0"/>
                <a:ea typeface="Times New Roman" panose="02020603050405020304" pitchFamily="18" charset="0"/>
                <a:cs typeface="Times New Roman" panose="02020603050405020304" pitchFamily="18" charset="0"/>
              </a:rPr>
              <a:t>nya</a:t>
            </a: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 ärenden som inkommer så ska handläggare göra ett hembesök. I utredningen så kommer andra uppgifter än vad vi begär in i dag att begäras ex läkarintyg. Besluten kommer även att tidsbegränsas i större omfattning än tidigare.</a:t>
            </a:r>
            <a:endParaRPr lang="sv-SE"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tabLst>
                <a:tab pos="457200" algn="l"/>
              </a:tabLst>
            </a:pPr>
            <a:r>
              <a:rPr lang="sv-SE" sz="1800" dirty="0">
                <a:effectLst/>
                <a:latin typeface="Calibri" panose="020F0502020204030204" pitchFamily="34" charset="0"/>
                <a:ea typeface="Times New Roman" panose="02020603050405020304" pitchFamily="18" charset="0"/>
                <a:cs typeface="Aptos" panose="020B0004020202020204" pitchFamily="34" charset="0"/>
              </a:rPr>
              <a:t>Gällande verkställighet inom våran enhet , anhöriganställning så har vi förra veckan gjort klart med rutin även här, den kommer att beröra både handläggare och anhörigkonsulenter. Den kommer att implementeras något senare men under våren troligen i maj.</a:t>
            </a:r>
            <a:endParaRPr lang="sv-SE"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Platshållare för bildnummer 3"/>
          <p:cNvSpPr>
            <a:spLocks noGrp="1"/>
          </p:cNvSpPr>
          <p:nvPr>
            <p:ph type="sldNum" sz="quarter" idx="5"/>
          </p:nvPr>
        </p:nvSpPr>
        <p:spPr/>
        <p:txBody>
          <a:bodyPr/>
          <a:lstStyle/>
          <a:p>
            <a:fld id="{BA091CBD-5959-4A4D-AA16-9FEAD0AF728C}" type="slidenum">
              <a:rPr lang="sv-SE" smtClean="0"/>
              <a:t>27</a:t>
            </a:fld>
            <a:endParaRPr lang="sv-SE"/>
          </a:p>
        </p:txBody>
      </p:sp>
    </p:spTree>
    <p:extLst>
      <p:ext uri="{BB962C8B-B14F-4D97-AF65-F5344CB8AC3E}">
        <p14:creationId xmlns:p14="http://schemas.microsoft.com/office/powerpoint/2010/main" val="1182080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14043-A6E4-80B4-0C45-6EA5D58C4CC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A1AD72-43EC-2EF4-9943-3A6BDF7A44D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E4EDA80-9C79-D1AC-E5EA-55CBA3D4A07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65516744-601F-159C-A145-F7807A771219}"/>
              </a:ext>
            </a:extLst>
          </p:cNvPr>
          <p:cNvSpPr>
            <a:spLocks noGrp="1"/>
          </p:cNvSpPr>
          <p:nvPr>
            <p:ph type="sldNum" sz="quarter" idx="5"/>
          </p:nvPr>
        </p:nvSpPr>
        <p:spPr/>
        <p:txBody>
          <a:bodyPr/>
          <a:lstStyle/>
          <a:p>
            <a:fld id="{BA091CBD-5959-4A4D-AA16-9FEAD0AF728C}" type="slidenum">
              <a:rPr lang="sv-SE" smtClean="0"/>
              <a:t>28</a:t>
            </a:fld>
            <a:endParaRPr lang="sv-SE" dirty="0"/>
          </a:p>
        </p:txBody>
      </p:sp>
    </p:spTree>
    <p:extLst>
      <p:ext uri="{BB962C8B-B14F-4D97-AF65-F5344CB8AC3E}">
        <p14:creationId xmlns:p14="http://schemas.microsoft.com/office/powerpoint/2010/main" val="1834884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noProof="0" dirty="0">
                <a:ea typeface="Calibri"/>
                <a:cs typeface="Calibri"/>
              </a:rPr>
              <a:t>Protokollsanteckning ÄN 2025-02-27:</a:t>
            </a:r>
          </a:p>
          <a:p>
            <a:r>
              <a:rPr lang="sv-SE" noProof="0" dirty="0"/>
              <a:t>”Eftersom budgetmodellen inte beaktar volymökningar vill vi särskilt lyfta behovet av att i den fortsatta planeringsprocessen inför 2026 fästa uppmärksamhet vid de stora ökningarna av antalet och andelen äldre i befolkningen. Dessa ökningar innebär på såväl kort som lång sikt stora utmaningar för äldreomsorgen. För att klara en god äldreomsorg över tid behöver äldrenämnden också ha fortsatt kapacitet att genomföra den verksamhetsomställning som nämnden höjt tempot i de senaste åren. Omställningen innefattar bland annat utbyggnad av det förebyggande arbetet, digitalisering och införande av nya arbetssätt. Denna omställning är nödvändig för att klara volymökningar parallellt med den brist på arbetskraft som råder.</a:t>
            </a:r>
          </a:p>
          <a:p>
            <a:r>
              <a:rPr lang="sv-SE" noProof="0" dirty="0"/>
              <a:t>Vi vill också särskilt lyfta att budgetmodellen inte tar hänsyn till det index som medför ökade kostnader för äldreomsorgen och som är knutet till avtal med såväl regionen som externa utförare. Dessa kostnadsökningar följer omsorgsprisindex (OPI) medan budgetmodellen baseras på prisindex för kommunal verksamhet (PKV). För PKV är de årliga uppräkningarna omkring hälften av storleken på uppräkningarna enligt OPI. Justering enligt OPI följer av avtal som äldrenämnden är bunden av och är därför obligatoriskt. Detta bör tas hänsyn till i den fortsatta planeringsprocessen.”</a:t>
            </a:r>
            <a:endParaRPr lang="sv-SE" noProof="0" dirty="0">
              <a:ea typeface="Calibri"/>
              <a:cs typeface="Calibri"/>
            </a:endParaRPr>
          </a:p>
        </p:txBody>
      </p:sp>
      <p:sp>
        <p:nvSpPr>
          <p:cNvPr id="4" name="Slide Number Placeholder 3"/>
          <p:cNvSpPr>
            <a:spLocks noGrp="1"/>
          </p:cNvSpPr>
          <p:nvPr>
            <p:ph type="sldNum" sz="quarter" idx="5"/>
          </p:nvPr>
        </p:nvSpPr>
        <p:spPr/>
        <p:txBody>
          <a:bodyPr/>
          <a:lstStyle/>
          <a:p>
            <a:fld id="{BA091CBD-5959-4A4D-AA16-9FEAD0AF728C}" type="slidenum">
              <a:rPr lang="sv-SE" smtClean="0"/>
              <a:t>29</a:t>
            </a:fld>
            <a:endParaRPr lang="sv-SE"/>
          </a:p>
        </p:txBody>
      </p:sp>
    </p:spTree>
    <p:extLst>
      <p:ext uri="{BB962C8B-B14F-4D97-AF65-F5344CB8AC3E}">
        <p14:creationId xmlns:p14="http://schemas.microsoft.com/office/powerpoint/2010/main" val="405965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vi jämför med Västerbotten ser vi att siffran är ganska dylik som riket, nämligen 36,2 %. Men finns det stora skillnader i Västerbotten? </a:t>
            </a:r>
          </a:p>
        </p:txBody>
      </p:sp>
      <p:sp>
        <p:nvSpPr>
          <p:cNvPr id="4" name="Platshållare för bildnummer 3"/>
          <p:cNvSpPr>
            <a:spLocks noGrp="1"/>
          </p:cNvSpPr>
          <p:nvPr>
            <p:ph type="sldNum" sz="quarter" idx="5"/>
          </p:nvPr>
        </p:nvSpPr>
        <p:spPr/>
        <p:txBody>
          <a:bodyPr/>
          <a:lstStyle/>
          <a:p>
            <a:fld id="{BA091CBD-5959-4A4D-AA16-9FEAD0AF728C}" type="slidenum">
              <a:rPr lang="sv-SE" smtClean="0"/>
              <a:t>3</a:t>
            </a:fld>
            <a:endParaRPr lang="sv-SE"/>
          </a:p>
        </p:txBody>
      </p:sp>
    </p:spTree>
    <p:extLst>
      <p:ext uri="{BB962C8B-B14F-4D97-AF65-F5344CB8AC3E}">
        <p14:creationId xmlns:p14="http://schemas.microsoft.com/office/powerpoint/2010/main" val="157379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minskade statliga bidrag och ökat behov av omställning samtidigt som volymökningar inom åldersgruppen 80+ år infaller under planeringsperioden. Sammantaget leder det till behov av resurstillskott.</a:t>
            </a:r>
          </a:p>
        </p:txBody>
      </p:sp>
      <p:sp>
        <p:nvSpPr>
          <p:cNvPr id="4" name="Platshållare för bildnummer 3"/>
          <p:cNvSpPr>
            <a:spLocks noGrp="1"/>
          </p:cNvSpPr>
          <p:nvPr>
            <p:ph type="sldNum" sz="quarter" idx="5"/>
          </p:nvPr>
        </p:nvSpPr>
        <p:spPr/>
        <p:txBody>
          <a:bodyPr/>
          <a:lstStyle/>
          <a:p>
            <a:fld id="{BA091CBD-5959-4A4D-AA16-9FEAD0AF728C}" type="slidenum">
              <a:rPr lang="sv-SE" smtClean="0"/>
              <a:t>30</a:t>
            </a:fld>
            <a:endParaRPr lang="sv-SE" dirty="0"/>
          </a:p>
        </p:txBody>
      </p:sp>
    </p:spTree>
    <p:extLst>
      <p:ext uri="{BB962C8B-B14F-4D97-AF65-F5344CB8AC3E}">
        <p14:creationId xmlns:p14="http://schemas.microsoft.com/office/powerpoint/2010/main" val="56695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Umeå 52,7 %. Hur ser det då ut i Skellefteå, är det på samma sätt?</a:t>
            </a:r>
          </a:p>
        </p:txBody>
      </p:sp>
      <p:sp>
        <p:nvSpPr>
          <p:cNvPr id="4" name="Platshållare för bildnummer 3"/>
          <p:cNvSpPr>
            <a:spLocks noGrp="1"/>
          </p:cNvSpPr>
          <p:nvPr>
            <p:ph type="sldNum" sz="quarter" idx="5"/>
          </p:nvPr>
        </p:nvSpPr>
        <p:spPr/>
        <p:txBody>
          <a:bodyPr/>
          <a:lstStyle/>
          <a:p>
            <a:fld id="{BA091CBD-5959-4A4D-AA16-9FEAD0AF728C}" type="slidenum">
              <a:rPr lang="sv-SE" smtClean="0"/>
              <a:t>4</a:t>
            </a:fld>
            <a:endParaRPr lang="sv-SE"/>
          </a:p>
        </p:txBody>
      </p:sp>
    </p:spTree>
    <p:extLst>
      <p:ext uri="{BB962C8B-B14F-4D97-AF65-F5344CB8AC3E}">
        <p14:creationId xmlns:p14="http://schemas.microsoft.com/office/powerpoint/2010/main" val="3553728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6350E-D2D0-2F58-BDC6-A516AD49F649}"/>
            </a:ext>
          </a:extLst>
        </p:cNvPr>
        <p:cNvGrpSpPr/>
        <p:nvPr/>
      </p:nvGrpSpPr>
      <p:grpSpPr>
        <a:xfrm>
          <a:off x="0" y="0"/>
          <a:ext cx="0" cy="0"/>
          <a:chOff x="0" y="0"/>
          <a:chExt cx="0" cy="0"/>
        </a:xfrm>
      </p:grpSpPr>
      <p:sp>
        <p:nvSpPr>
          <p:cNvPr id="3" name="Platshållare för anteckningar 2">
            <a:extLst>
              <a:ext uri="{FF2B5EF4-FFF2-40B4-BE49-F238E27FC236}">
                <a16:creationId xmlns:a16="http://schemas.microsoft.com/office/drawing/2014/main" id="{40173F81-A02B-ECE8-E203-7B298E6A2AD0}"/>
              </a:ext>
            </a:extLst>
          </p:cNvPr>
          <p:cNvSpPr>
            <a:spLocks noGrp="1"/>
          </p:cNvSpPr>
          <p:nvPr>
            <p:ph type="body" idx="1"/>
          </p:nvPr>
        </p:nvSpPr>
        <p:spPr/>
        <p:txBody>
          <a:bodyPr/>
          <a:lstStyle/>
          <a:p>
            <a:pPr indent="-165929" algn="l" defTabSz="995576">
              <a:defRPr sz="6400" b="1">
                <a:solidFill>
                  <a:srgbClr val="FFFFFF"/>
                </a:solidFill>
              </a:defRPr>
            </a:pPr>
            <a:r>
              <a:rPr lang="sv-SE" b="0" i="0" dirty="0">
                <a:solidFill>
                  <a:srgbClr val="000000"/>
                </a:solidFill>
                <a:effectLst/>
                <a:latin typeface="calibri" panose="020F0502020204030204" pitchFamily="34" charset="0"/>
              </a:rPr>
              <a:t>Samma trend ser vi för gruppen 80 år och äldre. En stabil inflyttning av äldre som är större än utflyttningen.</a:t>
            </a:r>
          </a:p>
          <a:p>
            <a:pPr indent="-165929" algn="l" defTabSz="995576">
              <a:defRPr sz="6400" b="1">
                <a:solidFill>
                  <a:srgbClr val="FFFFFF"/>
                </a:solidFill>
              </a:defRPr>
            </a:pPr>
            <a:endParaRPr lang="sv-SE" b="0" i="0" dirty="0">
              <a:solidFill>
                <a:srgbClr val="000000"/>
              </a:solidFill>
              <a:effectLst/>
              <a:latin typeface="calibri" panose="020F0502020204030204" pitchFamily="34" charset="0"/>
            </a:endParaRPr>
          </a:p>
          <a:p>
            <a:pPr indent="-165929" algn="l" defTabSz="995576">
              <a:defRPr sz="6400" b="1">
                <a:solidFill>
                  <a:srgbClr val="FFFFFF"/>
                </a:solidFill>
              </a:defRPr>
            </a:pPr>
            <a:r>
              <a:rPr lang="sv-SE" b="1" i="0" dirty="0">
                <a:solidFill>
                  <a:srgbClr val="000000"/>
                </a:solidFill>
                <a:effectLst/>
                <a:latin typeface="calibri" panose="020F0502020204030204" pitchFamily="34" charset="0"/>
              </a:rPr>
              <a:t>Under de 15 senaste åren ligger flyttöverskottet på 29 personer årligen.</a:t>
            </a:r>
          </a:p>
          <a:p>
            <a:pPr indent="-165929" algn="l" defTabSz="995576">
              <a:defRPr sz="6400" b="1">
                <a:solidFill>
                  <a:srgbClr val="FFFFFF"/>
                </a:solidFill>
              </a:defRPr>
            </a:pPr>
            <a:endParaRPr lang="sv-SE" b="0" i="0" dirty="0">
              <a:solidFill>
                <a:srgbClr val="000000"/>
              </a:solidFill>
              <a:effectLst/>
              <a:latin typeface="calibri" panose="020F0502020204030204" pitchFamily="34" charset="0"/>
            </a:endParaRPr>
          </a:p>
        </p:txBody>
      </p:sp>
      <p:sp>
        <p:nvSpPr>
          <p:cNvPr id="4" name="Platshållare för bildnummer 3">
            <a:extLst>
              <a:ext uri="{FF2B5EF4-FFF2-40B4-BE49-F238E27FC236}">
                <a16:creationId xmlns:a16="http://schemas.microsoft.com/office/drawing/2014/main" id="{8F9A9728-D4F3-D3CF-2B70-8DDB5E3DA8B2}"/>
              </a:ext>
            </a:extLst>
          </p:cNvPr>
          <p:cNvSpPr>
            <a:spLocks noGrp="1"/>
          </p:cNvSpPr>
          <p:nvPr>
            <p:ph type="sldNum" sz="quarter" idx="5"/>
          </p:nvPr>
        </p:nvSpPr>
        <p:spPr/>
        <p:txBody>
          <a:bodyPr lIns="132743" tIns="66372" rIns="132743" bIns="66372"/>
          <a:lstStyle/>
          <a:p>
            <a:pPr marL="0" marR="0" lvl="0" indent="0" algn="r" defTabSz="1327434" rtl="0" eaLnBrk="1" fontAlgn="auto" latinLnBrk="0" hangingPunct="1">
              <a:lnSpc>
                <a:spcPct val="100000"/>
              </a:lnSpc>
              <a:spcBef>
                <a:spcPts val="0"/>
              </a:spcBef>
              <a:spcAft>
                <a:spcPts val="0"/>
              </a:spcAft>
              <a:buClrTx/>
              <a:buSzTx/>
              <a:buFontTx/>
              <a:buNone/>
              <a:tabLst/>
              <a:defRPr/>
            </a:pPr>
            <a:fld id="{BA091CBD-5959-4A4D-AA16-9FEAD0AF728C}" type="slidenum">
              <a:rPr kumimoji="0" lang="sv-SE" sz="1700" b="0" i="0" u="none" strike="noStrike" kern="1200" cap="none" spc="0" normalizeH="0" baseline="0" noProof="0">
                <a:ln>
                  <a:noFill/>
                </a:ln>
                <a:solidFill>
                  <a:prstClr val="black"/>
                </a:solidFill>
                <a:effectLst/>
                <a:uLnTx/>
                <a:uFillTx/>
                <a:latin typeface="Calibri"/>
                <a:ea typeface="+mn-ea"/>
                <a:cs typeface="+mn-cs"/>
                <a:sym typeface="Gill Sans"/>
              </a:rPr>
              <a:pPr marL="0" marR="0" lvl="0" indent="0" algn="r" defTabSz="1327434" rtl="0" eaLnBrk="1" fontAlgn="auto" latinLnBrk="0" hangingPunct="1">
                <a:lnSpc>
                  <a:spcPct val="100000"/>
                </a:lnSpc>
                <a:spcBef>
                  <a:spcPts val="0"/>
                </a:spcBef>
                <a:spcAft>
                  <a:spcPts val="0"/>
                </a:spcAft>
                <a:buClrTx/>
                <a:buSzTx/>
                <a:buFontTx/>
                <a:buNone/>
                <a:tabLst/>
                <a:defRPr/>
              </a:pPr>
              <a:t>5</a:t>
            </a:fld>
            <a:endParaRPr kumimoji="0" lang="sv-SE" sz="1700" b="0" i="0" u="none" strike="noStrike" kern="1200" cap="none" spc="0" normalizeH="0" baseline="0" noProof="0">
              <a:ln>
                <a:noFill/>
              </a:ln>
              <a:solidFill>
                <a:prstClr val="black"/>
              </a:solidFill>
              <a:effectLst/>
              <a:uLnTx/>
              <a:uFillTx/>
              <a:latin typeface="Calibri"/>
              <a:ea typeface="+mn-ea"/>
              <a:cs typeface="+mn-cs"/>
              <a:sym typeface="Gill Sans"/>
            </a:endParaRPr>
          </a:p>
        </p:txBody>
      </p:sp>
    </p:spTree>
    <p:extLst>
      <p:ext uri="{BB962C8B-B14F-4D97-AF65-F5344CB8AC3E}">
        <p14:creationId xmlns:p14="http://schemas.microsoft.com/office/powerpoint/2010/main" val="415075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Om vi jämför Umeå med våra jämförelsekommuner. Hur ser då den demografiska utmaningen ut ur ett försörjningsperspektiv?</a:t>
            </a:r>
          </a:p>
          <a:p>
            <a:endParaRPr lang="sv-SE"/>
          </a:p>
          <a:p>
            <a:r>
              <a:rPr lang="sv-SE"/>
              <a:t>Kom ihåg:</a:t>
            </a:r>
          </a:p>
          <a:p>
            <a:pPr marL="171450" indent="-171450">
              <a:buFontTx/>
              <a:buChar char="-"/>
            </a:pPr>
            <a:r>
              <a:rPr lang="sv-SE"/>
              <a:t>En </a:t>
            </a:r>
            <a:r>
              <a:rPr lang="sv-SE" b="1"/>
              <a:t>hög kvot </a:t>
            </a:r>
            <a:r>
              <a:rPr lang="sv-SE"/>
              <a:t>betyder att det är fler personer utanför arbetsför ålder vilket leder till en </a:t>
            </a:r>
            <a:r>
              <a:rPr lang="sv-SE" b="1"/>
              <a:t>större ekonomisk belastning på samhället</a:t>
            </a:r>
            <a:r>
              <a:rPr lang="sv-SE"/>
              <a:t>.</a:t>
            </a:r>
          </a:p>
          <a:p>
            <a:pPr marL="0" indent="0">
              <a:buFontTx/>
              <a:buNone/>
            </a:pPr>
            <a:endParaRPr lang="sv-SE"/>
          </a:p>
          <a:p>
            <a:pPr marL="0" indent="0">
              <a:buFontTx/>
              <a:buNone/>
            </a:pPr>
            <a:r>
              <a:rPr lang="sv-SE"/>
              <a:t>Medan</a:t>
            </a:r>
          </a:p>
          <a:p>
            <a:pPr marL="0" indent="0">
              <a:buFontTx/>
              <a:buNone/>
            </a:pPr>
            <a:r>
              <a:rPr lang="sv-SE"/>
              <a:t>- En </a:t>
            </a:r>
            <a:r>
              <a:rPr lang="sv-SE" b="1"/>
              <a:t>låg kvot </a:t>
            </a:r>
            <a:r>
              <a:rPr lang="sv-SE"/>
              <a:t>betyder att fler är i arbetsför ålder vilket leder till en </a:t>
            </a:r>
            <a:r>
              <a:rPr lang="sv-SE" b="1"/>
              <a:t>ekonomisk gynnsam situation </a:t>
            </a:r>
            <a:r>
              <a:rPr lang="sv-SE"/>
              <a:t>för samhället.</a:t>
            </a:r>
          </a:p>
        </p:txBody>
      </p:sp>
      <p:sp>
        <p:nvSpPr>
          <p:cNvPr id="4" name="Platshållare för bildnummer 3"/>
          <p:cNvSpPr>
            <a:spLocks noGrp="1"/>
          </p:cNvSpPr>
          <p:nvPr>
            <p:ph type="sldNum" sz="quarter" idx="5"/>
          </p:nvPr>
        </p:nvSpPr>
        <p:spPr/>
        <p:txBody>
          <a:bodyPr/>
          <a:lstStyle/>
          <a:p>
            <a:fld id="{98B73B2B-01D1-47D9-BEAA-F4E57DDC99A5}" type="slidenum">
              <a:rPr lang="sv-SE" smtClean="0"/>
              <a:t>6</a:t>
            </a:fld>
            <a:endParaRPr lang="sv-SE"/>
          </a:p>
        </p:txBody>
      </p:sp>
    </p:spTree>
    <p:extLst>
      <p:ext uri="{BB962C8B-B14F-4D97-AF65-F5344CB8AC3E}">
        <p14:creationId xmlns:p14="http://schemas.microsoft.com/office/powerpoint/2010/main" val="377590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Den demografiska försörjningskvoten beskriver hur många personer som den arbetsföra befolkningen måste försörja med sin skattekraft utöver sig själv.</a:t>
            </a:r>
          </a:p>
          <a:p>
            <a:endParaRPr lang="sv-SE"/>
          </a:p>
          <a:p>
            <a:r>
              <a:rPr lang="sv-SE"/>
              <a:t>Där alltså:</a:t>
            </a:r>
          </a:p>
          <a:p>
            <a:endParaRPr lang="sv-SE"/>
          </a:p>
          <a:p>
            <a:r>
              <a:rPr lang="sv-SE" b="1"/>
              <a:t>Hög kvot </a:t>
            </a:r>
            <a:r>
              <a:rPr lang="sv-SE"/>
              <a:t>betyder att det finns </a:t>
            </a:r>
            <a:r>
              <a:rPr lang="sv-SE" b="1"/>
              <a:t>fler personer utanför arbetsför ålder</a:t>
            </a:r>
            <a:r>
              <a:rPr lang="sv-SE"/>
              <a:t>, vilket kan innebära </a:t>
            </a:r>
            <a:r>
              <a:rPr lang="sv-SE" b="1"/>
              <a:t>större ekonomisk belastning på samhället</a:t>
            </a:r>
            <a:r>
              <a:rPr lang="sv-SE"/>
              <a:t>.</a:t>
            </a:r>
          </a:p>
          <a:p>
            <a:endParaRPr lang="sv-SE"/>
          </a:p>
          <a:p>
            <a:r>
              <a:rPr lang="sv-SE" b="1"/>
              <a:t>Låg kvot</a:t>
            </a:r>
            <a:r>
              <a:rPr lang="sv-SE"/>
              <a:t> betyder att </a:t>
            </a:r>
            <a:r>
              <a:rPr lang="sv-SE" b="1"/>
              <a:t>en större andel av befolkningen är i arbetsför ålder</a:t>
            </a:r>
            <a:r>
              <a:rPr lang="sv-SE"/>
              <a:t>, vilket kan vara </a:t>
            </a:r>
            <a:r>
              <a:rPr lang="sv-SE" b="1"/>
              <a:t>ekonomiskt gynnsamt</a:t>
            </a:r>
            <a:r>
              <a:rPr lang="sv-SE"/>
              <a:t>.</a:t>
            </a:r>
          </a:p>
        </p:txBody>
      </p:sp>
      <p:sp>
        <p:nvSpPr>
          <p:cNvPr id="4" name="Platshållare för bildnummer 3"/>
          <p:cNvSpPr>
            <a:spLocks noGrp="1"/>
          </p:cNvSpPr>
          <p:nvPr>
            <p:ph type="sldNum" sz="quarter" idx="5"/>
          </p:nvPr>
        </p:nvSpPr>
        <p:spPr/>
        <p:txBody>
          <a:bodyPr/>
          <a:lstStyle/>
          <a:p>
            <a:fld id="{98B73B2B-01D1-47D9-BEAA-F4E57DDC99A5}" type="slidenum">
              <a:rPr lang="sv-SE" smtClean="0"/>
              <a:t>7</a:t>
            </a:fld>
            <a:endParaRPr lang="sv-SE"/>
          </a:p>
        </p:txBody>
      </p:sp>
    </p:spTree>
    <p:extLst>
      <p:ext uri="{BB962C8B-B14F-4D97-AF65-F5344CB8AC3E}">
        <p14:creationId xmlns:p14="http://schemas.microsoft.com/office/powerpoint/2010/main" val="403266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När uppgifter tas fram över kommunen är det av vikt att förstå hur detta förhåller sig till andra kommuner i landet. </a:t>
            </a:r>
          </a:p>
          <a:p>
            <a:r>
              <a:rPr lang="sv-SE"/>
              <a:t>Alla kommuner inte relevanta i en jämförelse vilket medfört att ett antal jämförelsekommuner valts ut. </a:t>
            </a:r>
          </a:p>
          <a:p>
            <a:endParaRPr lang="sv-SE"/>
          </a:p>
          <a:p>
            <a:r>
              <a:rPr lang="sv-SE"/>
              <a:t>Dessa kommuner symboliseras av:</a:t>
            </a:r>
          </a:p>
          <a:p>
            <a:pPr marL="171450" indent="-171450">
              <a:buFontTx/>
              <a:buChar char="-"/>
            </a:pPr>
            <a:r>
              <a:rPr lang="sv-SE"/>
              <a:t>Det är större växande kommuner</a:t>
            </a:r>
          </a:p>
          <a:p>
            <a:pPr marL="171450" indent="-171450">
              <a:buFontTx/>
              <a:buChar char="-"/>
            </a:pPr>
            <a:r>
              <a:rPr lang="sv-SE"/>
              <a:t>De har en ung befolkning</a:t>
            </a:r>
          </a:p>
          <a:p>
            <a:pPr marL="171450" indent="-171450">
              <a:buFontTx/>
              <a:buChar char="-"/>
            </a:pPr>
            <a:r>
              <a:rPr lang="sv-SE"/>
              <a:t>De har högskola eller universitet</a:t>
            </a:r>
          </a:p>
          <a:p>
            <a:pPr marL="171450" indent="-171450">
              <a:buFontTx/>
              <a:buChar char="-"/>
            </a:pPr>
            <a:endParaRPr lang="sv-SE"/>
          </a:p>
          <a:p>
            <a:pPr marL="0" indent="0">
              <a:buFontTx/>
              <a:buNone/>
            </a:pPr>
            <a:r>
              <a:rPr lang="sv-SE"/>
              <a:t>Alla uppgifter om försörjningskvot kommer från SCB.</a:t>
            </a:r>
          </a:p>
          <a:p>
            <a:pPr marL="0" indent="0">
              <a:buFontTx/>
              <a:buNone/>
            </a:pPr>
            <a:endParaRPr lang="sv-SE"/>
          </a:p>
          <a:p>
            <a:pPr marL="0" indent="0">
              <a:buFontTx/>
              <a:buNone/>
            </a:pPr>
            <a:r>
              <a:rPr lang="sv-SE"/>
              <a:t>Uppgifter om sysselsättning kommer från SCB:s BAS-register.</a:t>
            </a:r>
          </a:p>
          <a:p>
            <a:pPr marL="0" indent="0">
              <a:buFontTx/>
              <a:buNone/>
            </a:pPr>
            <a:endParaRPr lang="sv-SE"/>
          </a:p>
          <a:p>
            <a:pPr marL="0" indent="0">
              <a:buFontTx/>
              <a:buNone/>
            </a:pPr>
            <a:r>
              <a:rPr lang="sv-SE"/>
              <a:t>Vid några diagram ingår även Umeå kommuns egen prognos vilket då syns i diagrammets legend (beskrivning).</a:t>
            </a:r>
          </a:p>
        </p:txBody>
      </p:sp>
      <p:sp>
        <p:nvSpPr>
          <p:cNvPr id="4" name="Platshållare för bildnummer 3"/>
          <p:cNvSpPr>
            <a:spLocks noGrp="1"/>
          </p:cNvSpPr>
          <p:nvPr>
            <p:ph type="sldNum" sz="quarter" idx="5"/>
          </p:nvPr>
        </p:nvSpPr>
        <p:spPr/>
        <p:txBody>
          <a:bodyPr/>
          <a:lstStyle/>
          <a:p>
            <a:fld id="{98B73B2B-01D1-47D9-BEAA-F4E57DDC99A5}" type="slidenum">
              <a:rPr lang="sv-SE" smtClean="0"/>
              <a:t>8</a:t>
            </a:fld>
            <a:endParaRPr lang="sv-SE"/>
          </a:p>
        </p:txBody>
      </p:sp>
    </p:spTree>
    <p:extLst>
      <p:ext uri="{BB962C8B-B14F-4D97-AF65-F5344CB8AC3E}">
        <p14:creationId xmlns:p14="http://schemas.microsoft.com/office/powerpoint/2010/main" val="223473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anteckningar 2"/>
          <p:cNvSpPr>
            <a:spLocks noGrp="1"/>
          </p:cNvSpPr>
          <p:nvPr>
            <p:ph type="body" idx="1"/>
          </p:nvPr>
        </p:nvSpPr>
        <p:spPr/>
        <p:txBody>
          <a:bodyPr/>
          <a:lstStyle/>
          <a:p>
            <a:pPr indent="-165929" algn="l" defTabSz="995576">
              <a:defRPr sz="6400" b="1">
                <a:solidFill>
                  <a:srgbClr val="FFFFFF"/>
                </a:solidFill>
              </a:defRPr>
            </a:pPr>
            <a:r>
              <a:rPr lang="sv-SE" b="0" i="0">
                <a:solidFill>
                  <a:srgbClr val="000000"/>
                </a:solidFill>
                <a:effectLst/>
                <a:latin typeface="calibri" panose="020F0502020204030204" pitchFamily="34" charset="0"/>
              </a:rPr>
              <a:t>Här ser vi den demografiska försörjningskvoten för Umeå och våra jämförelsekommuner. </a:t>
            </a:r>
          </a:p>
          <a:p>
            <a:pPr indent="-165929" algn="l" defTabSz="995576">
              <a:defRPr sz="6400" b="1">
                <a:solidFill>
                  <a:srgbClr val="FFFFFF"/>
                </a:solidFill>
              </a:defRPr>
            </a:pPr>
            <a:r>
              <a:rPr lang="sv-SE" b="0" i="0">
                <a:solidFill>
                  <a:srgbClr val="000000"/>
                </a:solidFill>
                <a:effectLst/>
                <a:latin typeface="calibri" panose="020F0502020204030204" pitchFamily="34" charset="0"/>
              </a:rPr>
              <a:t>Prognosen är baserad på SCB:s senaste prognos från 2024. </a:t>
            </a:r>
            <a:r>
              <a:rPr lang="sv-SE" b="1" i="0">
                <a:solidFill>
                  <a:srgbClr val="000000"/>
                </a:solidFill>
                <a:effectLst/>
                <a:latin typeface="calibri" panose="020F0502020204030204" pitchFamily="34" charset="0"/>
              </a:rPr>
              <a:t>Umeå har en streckad linje</a:t>
            </a:r>
            <a:r>
              <a:rPr lang="sv-SE" b="0" i="0">
                <a:solidFill>
                  <a:srgbClr val="000000"/>
                </a:solidFill>
                <a:effectLst/>
                <a:latin typeface="calibri" panose="020F0502020204030204" pitchFamily="34" charset="0"/>
              </a:rPr>
              <a:t> och prognosen sträcker sig fram till år 2041.</a:t>
            </a:r>
          </a:p>
          <a:p>
            <a:pPr indent="-165929" algn="l" defTabSz="995576">
              <a:defRPr sz="6400" b="1">
                <a:solidFill>
                  <a:srgbClr val="FFFFFF"/>
                </a:solidFill>
              </a:defRPr>
            </a:pPr>
            <a:endParaRPr lang="sv-SE" b="0" i="0">
              <a:solidFill>
                <a:srgbClr val="000000"/>
              </a:solidFill>
              <a:effectLst/>
              <a:latin typeface="calibri" panose="020F0502020204030204" pitchFamily="34" charset="0"/>
            </a:endParaRPr>
          </a:p>
          <a:p>
            <a:pPr indent="-165929" algn="l" defTabSz="995576">
              <a:defRPr sz="6400" b="1">
                <a:solidFill>
                  <a:srgbClr val="FFFFFF"/>
                </a:solidFill>
              </a:defRPr>
            </a:pPr>
            <a:r>
              <a:rPr lang="sv-SE" b="0" i="0">
                <a:solidFill>
                  <a:srgbClr val="000000"/>
                </a:solidFill>
                <a:effectLst/>
                <a:latin typeface="calibri" panose="020F0502020204030204" pitchFamily="34" charset="0"/>
              </a:rPr>
              <a:t>I jämförelsen med våra kommuner är det uppenbart att Umeå kommun har relativt gott utgångsläge och utveckling sett till försörjningsbördan. </a:t>
            </a:r>
          </a:p>
          <a:p>
            <a:pPr marL="691321" indent="-857250" algn="l" defTabSz="995576">
              <a:buFontTx/>
              <a:buChar char="-"/>
              <a:defRPr sz="6400" b="1">
                <a:solidFill>
                  <a:srgbClr val="FFFFFF"/>
                </a:solidFill>
              </a:defRPr>
            </a:pPr>
            <a:r>
              <a:rPr lang="sv-SE" b="0" i="0">
                <a:solidFill>
                  <a:srgbClr val="000000"/>
                </a:solidFill>
                <a:effectLst/>
                <a:latin typeface="calibri" panose="020F0502020204030204" pitchFamily="34" charset="0"/>
              </a:rPr>
              <a:t>Grupperna utanför arbetsför ålder </a:t>
            </a:r>
            <a:r>
              <a:rPr lang="sv-SE" b="1" i="0">
                <a:solidFill>
                  <a:srgbClr val="000000"/>
                </a:solidFill>
                <a:effectLst/>
                <a:latin typeface="calibri" panose="020F0502020204030204" pitchFamily="34" charset="0"/>
              </a:rPr>
              <a:t>växer inte lika snabbt som gruppen i arbetsför ålder</a:t>
            </a:r>
            <a:r>
              <a:rPr lang="sv-SE" b="0" i="0">
                <a:solidFill>
                  <a:srgbClr val="000000"/>
                </a:solidFill>
                <a:effectLst/>
                <a:latin typeface="calibri" panose="020F0502020204030204" pitchFamily="34" charset="0"/>
              </a:rPr>
              <a:t>. </a:t>
            </a:r>
          </a:p>
          <a:p>
            <a:pPr marL="691321" indent="-857250" algn="l" defTabSz="995576">
              <a:buFontTx/>
              <a:buChar char="-"/>
              <a:defRPr sz="6400" b="1">
                <a:solidFill>
                  <a:srgbClr val="FFFFFF"/>
                </a:solidFill>
              </a:defRPr>
            </a:pPr>
            <a:r>
              <a:rPr lang="sv-SE" b="1" i="0">
                <a:solidFill>
                  <a:srgbClr val="000000"/>
                </a:solidFill>
                <a:effectLst/>
                <a:latin typeface="calibri" panose="020F0502020204030204" pitchFamily="34" charset="0"/>
              </a:rPr>
              <a:t>Fler förväntas alltså försörja färre</a:t>
            </a:r>
            <a:r>
              <a:rPr lang="sv-SE" b="0" i="0">
                <a:solidFill>
                  <a:srgbClr val="000000"/>
                </a:solidFill>
                <a:effectLst/>
                <a:latin typeface="calibri" panose="020F0502020204030204" pitchFamily="34" charset="0"/>
              </a:rPr>
              <a:t>. En positiv utveckling för kommunens ekonomi.</a:t>
            </a:r>
          </a:p>
          <a:p>
            <a:pPr marL="691321" indent="-857250" algn="l" defTabSz="995576">
              <a:buFontTx/>
              <a:buChar char="-"/>
              <a:defRPr sz="6400" b="1">
                <a:solidFill>
                  <a:srgbClr val="FFFFFF"/>
                </a:solidFill>
              </a:defRPr>
            </a:pPr>
            <a:endParaRPr lang="sv-SE" b="0" i="0">
              <a:solidFill>
                <a:srgbClr val="000000"/>
              </a:solidFill>
              <a:effectLst/>
              <a:latin typeface="calibri" panose="020F0502020204030204" pitchFamily="34" charset="0"/>
            </a:endParaRPr>
          </a:p>
          <a:p>
            <a:pPr marL="0" indent="0" algn="l" defTabSz="995576">
              <a:buFontTx/>
              <a:buNone/>
              <a:defRPr sz="6400" b="1">
                <a:solidFill>
                  <a:srgbClr val="FFFFFF"/>
                </a:solidFill>
              </a:defRPr>
            </a:pPr>
            <a:r>
              <a:rPr lang="sv-SE" b="0" i="0">
                <a:solidFill>
                  <a:srgbClr val="000000"/>
                </a:solidFill>
                <a:effectLst/>
                <a:latin typeface="calibri" panose="020F0502020204030204" pitchFamily="34" charset="0"/>
              </a:rPr>
              <a:t>Tre kommuner sticker ut:</a:t>
            </a:r>
          </a:p>
          <a:p>
            <a:pPr marL="857250" indent="-857250" algn="l" defTabSz="995576">
              <a:buFontTx/>
              <a:buChar char="-"/>
              <a:defRPr sz="6400" b="1">
                <a:solidFill>
                  <a:srgbClr val="FFFFFF"/>
                </a:solidFill>
              </a:defRPr>
            </a:pPr>
            <a:r>
              <a:rPr lang="sv-SE" b="1" i="0">
                <a:solidFill>
                  <a:srgbClr val="000000"/>
                </a:solidFill>
                <a:effectLst/>
                <a:latin typeface="calibri" panose="020F0502020204030204" pitchFamily="34" charset="0"/>
              </a:rPr>
              <a:t>Uppsala</a:t>
            </a:r>
            <a:r>
              <a:rPr lang="sv-SE" b="0" i="0">
                <a:solidFill>
                  <a:srgbClr val="000000"/>
                </a:solidFill>
                <a:effectLst/>
                <a:latin typeface="calibri" panose="020F0502020204030204" pitchFamily="34" charset="0"/>
              </a:rPr>
              <a:t>, </a:t>
            </a:r>
            <a:r>
              <a:rPr lang="sv-SE" b="1" i="0">
                <a:solidFill>
                  <a:srgbClr val="000000"/>
                </a:solidFill>
                <a:effectLst/>
                <a:latin typeface="calibri" panose="020F0502020204030204" pitchFamily="34" charset="0"/>
              </a:rPr>
              <a:t>Lund</a:t>
            </a:r>
            <a:r>
              <a:rPr lang="sv-SE" b="0" i="0">
                <a:solidFill>
                  <a:srgbClr val="000000"/>
                </a:solidFill>
                <a:effectLst/>
                <a:latin typeface="calibri" panose="020F0502020204030204" pitchFamily="34" charset="0"/>
              </a:rPr>
              <a:t> och </a:t>
            </a:r>
            <a:r>
              <a:rPr lang="sv-SE" b="1" i="0">
                <a:solidFill>
                  <a:srgbClr val="000000"/>
                </a:solidFill>
                <a:effectLst/>
                <a:latin typeface="calibri" panose="020F0502020204030204" pitchFamily="34" charset="0"/>
              </a:rPr>
              <a:t>Umeå</a:t>
            </a:r>
            <a:r>
              <a:rPr lang="sv-SE" b="0" i="0">
                <a:solidFill>
                  <a:srgbClr val="000000"/>
                </a:solidFill>
                <a:effectLst/>
                <a:latin typeface="calibri" panose="020F0502020204030204" pitchFamily="34" charset="0"/>
              </a:rPr>
              <a:t>. De kommunerna kännetecknas av att vara </a:t>
            </a:r>
            <a:r>
              <a:rPr lang="sv-SE" b="1" i="0">
                <a:solidFill>
                  <a:srgbClr val="000000"/>
                </a:solidFill>
                <a:effectLst/>
                <a:latin typeface="calibri" panose="020F0502020204030204" pitchFamily="34" charset="0"/>
              </a:rPr>
              <a:t>universitetsstäder</a:t>
            </a:r>
            <a:r>
              <a:rPr lang="sv-SE" b="0" i="0">
                <a:solidFill>
                  <a:srgbClr val="000000"/>
                </a:solidFill>
                <a:effectLst/>
                <a:latin typeface="calibri" panose="020F0502020204030204" pitchFamily="34" charset="0"/>
              </a:rPr>
              <a:t> med en </a:t>
            </a:r>
            <a:r>
              <a:rPr lang="sv-SE" b="1" i="0">
                <a:solidFill>
                  <a:srgbClr val="000000"/>
                </a:solidFill>
                <a:effectLst/>
                <a:latin typeface="calibri" panose="020F0502020204030204" pitchFamily="34" charset="0"/>
              </a:rPr>
              <a:t>stor andel studenter</a:t>
            </a:r>
            <a:r>
              <a:rPr lang="sv-SE" b="0" i="0">
                <a:solidFill>
                  <a:srgbClr val="000000"/>
                </a:solidFill>
                <a:effectLst/>
                <a:latin typeface="calibri" panose="020F0502020204030204" pitchFamily="34" charset="0"/>
              </a:rPr>
              <a:t>, en </a:t>
            </a:r>
            <a:r>
              <a:rPr lang="sv-SE" b="1" i="0">
                <a:solidFill>
                  <a:srgbClr val="000000"/>
                </a:solidFill>
                <a:effectLst/>
                <a:latin typeface="calibri" panose="020F0502020204030204" pitchFamily="34" charset="0"/>
              </a:rPr>
              <a:t>ung befolkning </a:t>
            </a:r>
            <a:r>
              <a:rPr lang="sv-SE" b="0" i="0">
                <a:solidFill>
                  <a:srgbClr val="000000"/>
                </a:solidFill>
                <a:effectLst/>
                <a:latin typeface="calibri" panose="020F0502020204030204" pitchFamily="34" charset="0"/>
              </a:rPr>
              <a:t>och en </a:t>
            </a:r>
            <a:r>
              <a:rPr lang="sv-SE" b="1" i="0">
                <a:solidFill>
                  <a:srgbClr val="000000"/>
                </a:solidFill>
                <a:effectLst/>
                <a:latin typeface="calibri" panose="020F0502020204030204" pitchFamily="34" charset="0"/>
              </a:rPr>
              <a:t>långsiktigt stark befolkningstillväxt</a:t>
            </a:r>
            <a:r>
              <a:rPr lang="sv-SE" b="0" i="0">
                <a:solidFill>
                  <a:srgbClr val="000000"/>
                </a:solidFill>
                <a:effectLst/>
                <a:latin typeface="calibri" panose="020F0502020204030204" pitchFamily="34" charset="0"/>
              </a:rPr>
              <a:t>.</a:t>
            </a:r>
          </a:p>
          <a:p>
            <a:pPr marL="857250" indent="-857250" algn="l" defTabSz="995576">
              <a:buFontTx/>
              <a:buChar char="-"/>
              <a:defRPr sz="6400" b="1">
                <a:solidFill>
                  <a:srgbClr val="FFFFFF"/>
                </a:solidFill>
              </a:defRPr>
            </a:pPr>
            <a:endParaRPr lang="sv-SE" b="0" i="0">
              <a:solidFill>
                <a:srgbClr val="000000"/>
              </a:solidFill>
              <a:effectLst/>
              <a:latin typeface="calibri" panose="020F0502020204030204" pitchFamily="34" charset="0"/>
            </a:endParaRPr>
          </a:p>
          <a:p>
            <a:pPr marL="0" indent="0" algn="l" defTabSz="995576">
              <a:buFontTx/>
              <a:buNone/>
              <a:defRPr sz="6400" b="1">
                <a:solidFill>
                  <a:srgbClr val="FFFFFF"/>
                </a:solidFill>
              </a:defRPr>
            </a:pPr>
            <a:r>
              <a:rPr lang="sv-SE" b="0" i="0">
                <a:solidFill>
                  <a:srgbClr val="000000"/>
                </a:solidFill>
                <a:effectLst/>
                <a:latin typeface="calibri" panose="020F0502020204030204" pitchFamily="34" charset="0"/>
              </a:rPr>
              <a:t>Även Linköping passar in i beskrivning i att vara en universitetsstad med relativt ung befolkning och långsiktigt stark befolkningsutveckling, men andelen studenter i Linköping är inte lika stor som i de tre ovan nämnda. </a:t>
            </a:r>
          </a:p>
        </p:txBody>
      </p:sp>
      <p:sp>
        <p:nvSpPr>
          <p:cNvPr id="4" name="Platshållare för bildnummer 3"/>
          <p:cNvSpPr>
            <a:spLocks noGrp="1"/>
          </p:cNvSpPr>
          <p:nvPr>
            <p:ph type="sldNum" sz="quarter" idx="5"/>
          </p:nvPr>
        </p:nvSpPr>
        <p:spPr/>
        <p:txBody>
          <a:bodyPr lIns="132743" tIns="66372" rIns="132743" bIns="66372"/>
          <a:lstStyle/>
          <a:p>
            <a:pPr marL="0" marR="0" lvl="0" indent="0" algn="r" defTabSz="1327434" rtl="0" eaLnBrk="1" fontAlgn="auto" latinLnBrk="0" hangingPunct="1">
              <a:lnSpc>
                <a:spcPct val="100000"/>
              </a:lnSpc>
              <a:spcBef>
                <a:spcPts val="0"/>
              </a:spcBef>
              <a:spcAft>
                <a:spcPts val="0"/>
              </a:spcAft>
              <a:buClrTx/>
              <a:buSzTx/>
              <a:buFontTx/>
              <a:buNone/>
              <a:tabLst/>
              <a:defRPr/>
            </a:pPr>
            <a:fld id="{BA091CBD-5959-4A4D-AA16-9FEAD0AF728C}" type="slidenum">
              <a:rPr kumimoji="0" lang="sv-SE" sz="1700" b="0" i="0" u="none" strike="noStrike" kern="1200" cap="none" spc="0" normalizeH="0" baseline="0" noProof="0">
                <a:ln>
                  <a:noFill/>
                </a:ln>
                <a:solidFill>
                  <a:prstClr val="black"/>
                </a:solidFill>
                <a:effectLst/>
                <a:uLnTx/>
                <a:uFillTx/>
                <a:latin typeface="Calibri"/>
                <a:ea typeface="+mn-ea"/>
                <a:cs typeface="+mn-cs"/>
                <a:sym typeface="Gill Sans"/>
              </a:rPr>
              <a:pPr marL="0" marR="0" lvl="0" indent="0" algn="r" defTabSz="1327434" rtl="0" eaLnBrk="1" fontAlgn="auto" latinLnBrk="0" hangingPunct="1">
                <a:lnSpc>
                  <a:spcPct val="100000"/>
                </a:lnSpc>
                <a:spcBef>
                  <a:spcPts val="0"/>
                </a:spcBef>
                <a:spcAft>
                  <a:spcPts val="0"/>
                </a:spcAft>
                <a:buClrTx/>
                <a:buSzTx/>
                <a:buFontTx/>
                <a:buNone/>
                <a:tabLst/>
                <a:defRPr/>
              </a:pPr>
              <a:t>9</a:t>
            </a:fld>
            <a:endParaRPr kumimoji="0" lang="sv-SE" sz="1700" b="0" i="0" u="none" strike="noStrike" kern="1200" cap="none" spc="0" normalizeH="0" baseline="0" noProof="0">
              <a:ln>
                <a:noFill/>
              </a:ln>
              <a:solidFill>
                <a:prstClr val="black"/>
              </a:solidFill>
              <a:effectLst/>
              <a:uLnTx/>
              <a:uFillTx/>
              <a:latin typeface="Calibri"/>
              <a:ea typeface="+mn-ea"/>
              <a:cs typeface="+mn-cs"/>
              <a:sym typeface="Gill Sans"/>
            </a:endParaRPr>
          </a:p>
        </p:txBody>
      </p:sp>
    </p:spTree>
    <p:extLst>
      <p:ext uri="{BB962C8B-B14F-4D97-AF65-F5344CB8AC3E}">
        <p14:creationId xmlns:p14="http://schemas.microsoft.com/office/powerpoint/2010/main" val="2919412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Startbild">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9501" y="1437625"/>
            <a:ext cx="5322588" cy="2201205"/>
          </a:xfrm>
          <a:prstGeom prst="rect">
            <a:avLst/>
          </a:prstGeom>
        </p:spPr>
      </p:pic>
      <p:sp>
        <p:nvSpPr>
          <p:cNvPr id="3" name="Rektangel 2"/>
          <p:cNvSpPr/>
          <p:nvPr userDrawn="1"/>
        </p:nvSpPr>
        <p:spPr>
          <a:xfrm>
            <a:off x="23690" y="4450594"/>
            <a:ext cx="1872208" cy="594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4522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337021" y="251547"/>
            <a:ext cx="8323801" cy="517379"/>
          </a:xfrm>
        </p:spPr>
        <p:txBody>
          <a:bodyPr anchor="t" anchorCtr="0">
            <a:noAutofit/>
          </a:bodyPr>
          <a:lstStyle>
            <a:lvl1pPr algn="l">
              <a:defRPr sz="3200" b="0"/>
            </a:lvl1pPr>
          </a:lstStyle>
          <a:p>
            <a:r>
              <a:rPr lang="sv-SE"/>
              <a:t>Klicka här för att ändra rubriken</a:t>
            </a:r>
          </a:p>
        </p:txBody>
      </p:sp>
      <p:sp>
        <p:nvSpPr>
          <p:cNvPr id="7" name="Platshållare för bild 2"/>
          <p:cNvSpPr>
            <a:spLocks noGrp="1"/>
          </p:cNvSpPr>
          <p:nvPr>
            <p:ph type="pic" idx="1"/>
          </p:nvPr>
        </p:nvSpPr>
        <p:spPr>
          <a:xfrm>
            <a:off x="456507" y="1472201"/>
            <a:ext cx="8219902" cy="26710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3"/>
          <p:cNvSpPr>
            <a:spLocks noGrp="1"/>
          </p:cNvSpPr>
          <p:nvPr>
            <p:ph type="body" sz="half" idx="10" hasCustomPrompt="1"/>
          </p:nvPr>
        </p:nvSpPr>
        <p:spPr>
          <a:xfrm>
            <a:off x="347419" y="891111"/>
            <a:ext cx="8308207" cy="467663"/>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texten</a:t>
            </a:r>
          </a:p>
        </p:txBody>
      </p:sp>
    </p:spTree>
    <p:extLst>
      <p:ext uri="{BB962C8B-B14F-4D97-AF65-F5344CB8AC3E}">
        <p14:creationId xmlns:p14="http://schemas.microsoft.com/office/powerpoint/2010/main" val="182809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spalt">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337022" y="256743"/>
            <a:ext cx="7812432" cy="425054"/>
          </a:xfrm>
        </p:spPr>
        <p:txBody>
          <a:bodyPr anchor="t" anchorCtr="0">
            <a:noAutofit/>
          </a:bodyPr>
          <a:lstStyle>
            <a:lvl1pPr algn="l">
              <a:defRPr sz="3200" b="0"/>
            </a:lvl1pPr>
          </a:lstStyle>
          <a:p>
            <a:r>
              <a:rPr lang="sv-SE"/>
              <a:t>Klicka här för att ändra rubriken</a:t>
            </a:r>
          </a:p>
        </p:txBody>
      </p:sp>
      <p:sp>
        <p:nvSpPr>
          <p:cNvPr id="8" name="Platshållare för innehåll 2"/>
          <p:cNvSpPr>
            <a:spLocks noGrp="1"/>
          </p:cNvSpPr>
          <p:nvPr>
            <p:ph sz="half" idx="1" hasCustomPrompt="1"/>
          </p:nvPr>
        </p:nvSpPr>
        <p:spPr>
          <a:xfrm>
            <a:off x="350807" y="873747"/>
            <a:ext cx="3812232" cy="3240360"/>
          </a:xfrm>
        </p:spPr>
        <p:txBody>
          <a:bodyPr/>
          <a:lstStyle>
            <a:lvl1pPr marL="0" indent="0">
              <a:buNone/>
              <a:defRPr sz="2000"/>
            </a:lvl1pPr>
            <a:lvl2pPr marL="742950" indent="-285750">
              <a:lnSpc>
                <a:spcPct val="130000"/>
              </a:lnSpc>
              <a:spcBef>
                <a:spcPts val="0"/>
              </a:spcBef>
              <a:spcAft>
                <a:spcPts val="600"/>
              </a:spcAft>
              <a:buFont typeface="Arial" panose="020B0604020202020204" pitchFamily="34" charset="0"/>
              <a:buChar char="•"/>
              <a:defRPr sz="2000"/>
            </a:lvl2pPr>
            <a:lvl3pPr>
              <a:lnSpc>
                <a:spcPct val="130000"/>
              </a:lnSpc>
              <a:spcBef>
                <a:spcPts val="0"/>
              </a:spcBef>
              <a:spcAft>
                <a:spcPts val="600"/>
              </a:spcAft>
              <a:defRPr sz="1800"/>
            </a:lvl3pPr>
            <a:lvl4pPr marL="1600200" indent="-228600">
              <a:lnSpc>
                <a:spcPct val="130000"/>
              </a:lnSpc>
              <a:spcBef>
                <a:spcPts val="0"/>
              </a:spcBef>
              <a:spcAft>
                <a:spcPts val="600"/>
              </a:spcAft>
              <a:buFont typeface="Arial" panose="020B0604020202020204" pitchFamily="34" charset="0"/>
              <a:buChar char="•"/>
              <a:defRPr sz="1600"/>
            </a:lvl4pPr>
            <a:lvl5pPr marL="2057400" indent="-228600">
              <a:lnSpc>
                <a:spcPct val="130000"/>
              </a:lnSpc>
              <a:spcBef>
                <a:spcPts val="0"/>
              </a:spcBef>
              <a:spcAft>
                <a:spcPts val="600"/>
              </a:spcAft>
              <a:buFont typeface="Arial" panose="020B0604020202020204" pitchFamily="34" charset="0"/>
              <a:buChar char="•"/>
              <a:defRPr sz="1400"/>
            </a:lvl5pPr>
            <a:lvl6pPr>
              <a:defRPr sz="1800"/>
            </a:lvl6pPr>
            <a:lvl7pPr>
              <a:defRPr sz="1800"/>
            </a:lvl7pPr>
            <a:lvl8pPr>
              <a:defRPr sz="1800"/>
            </a:lvl8pPr>
            <a:lvl9pPr>
              <a:defRPr sz="1800"/>
            </a:lvl9pPr>
          </a:lstStyle>
          <a:p>
            <a:pPr lvl="0"/>
            <a:r>
              <a:rPr lang="sv-SE"/>
              <a:t>Klicka för att ändra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p:cNvSpPr>
            <a:spLocks noGrp="1"/>
          </p:cNvSpPr>
          <p:nvPr>
            <p:ph sz="half" idx="10" hasCustomPrompt="1"/>
          </p:nvPr>
        </p:nvSpPr>
        <p:spPr>
          <a:xfrm>
            <a:off x="4716016" y="873747"/>
            <a:ext cx="3812232" cy="3240360"/>
          </a:xfrm>
        </p:spPr>
        <p:txBody>
          <a:bodyPr/>
          <a:lstStyle>
            <a:lvl1pPr marL="0" indent="0">
              <a:buNone/>
              <a:defRPr sz="2000"/>
            </a:lvl1pPr>
            <a:lvl2pPr marL="742950" indent="-285750">
              <a:lnSpc>
                <a:spcPct val="130000"/>
              </a:lnSpc>
              <a:spcBef>
                <a:spcPts val="0"/>
              </a:spcBef>
              <a:spcAft>
                <a:spcPts val="600"/>
              </a:spcAft>
              <a:buFont typeface="Arial" panose="020B0604020202020204" pitchFamily="34" charset="0"/>
              <a:buChar char="•"/>
              <a:defRPr sz="2000"/>
            </a:lvl2pPr>
            <a:lvl3pPr>
              <a:lnSpc>
                <a:spcPct val="130000"/>
              </a:lnSpc>
              <a:spcBef>
                <a:spcPts val="0"/>
              </a:spcBef>
              <a:spcAft>
                <a:spcPts val="600"/>
              </a:spcAft>
              <a:defRPr sz="1800"/>
            </a:lvl3pPr>
            <a:lvl4pPr marL="1600200" indent="-228600">
              <a:lnSpc>
                <a:spcPct val="130000"/>
              </a:lnSpc>
              <a:spcBef>
                <a:spcPts val="0"/>
              </a:spcBef>
              <a:spcAft>
                <a:spcPts val="600"/>
              </a:spcAft>
              <a:buFont typeface="Arial" panose="020B0604020202020204" pitchFamily="34" charset="0"/>
              <a:buChar char="•"/>
              <a:defRPr sz="1600"/>
            </a:lvl4pPr>
            <a:lvl5pPr marL="2057400" indent="-228600">
              <a:lnSpc>
                <a:spcPct val="130000"/>
              </a:lnSpc>
              <a:spcBef>
                <a:spcPts val="0"/>
              </a:spcBef>
              <a:spcAft>
                <a:spcPts val="600"/>
              </a:spcAft>
              <a:buFont typeface="Arial" panose="020B0604020202020204" pitchFamily="34" charset="0"/>
              <a:buChar char="•"/>
              <a:defRPr sz="1400"/>
            </a:lvl5pPr>
            <a:lvl6pPr>
              <a:defRPr sz="1800"/>
            </a:lvl6pPr>
            <a:lvl7pPr>
              <a:defRPr sz="1800"/>
            </a:lvl7pPr>
            <a:lvl8pPr>
              <a:defRPr sz="1800"/>
            </a:lvl8pPr>
            <a:lvl9pPr>
              <a:defRPr sz="1800"/>
            </a:lvl9pPr>
          </a:lstStyle>
          <a:p>
            <a:pPr lvl="0"/>
            <a:r>
              <a:rPr lang="sv-SE"/>
              <a:t>Klicka för att ändra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1216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41403" y="3136582"/>
            <a:ext cx="7812432" cy="495046"/>
          </a:xfrm>
        </p:spPr>
        <p:txBody>
          <a:bodyPr anchor="t" anchorCtr="0">
            <a:noAutofit/>
          </a:bodyPr>
          <a:lstStyle>
            <a:lvl1pPr algn="l">
              <a:defRPr sz="3200" b="0"/>
            </a:lvl1pPr>
          </a:lstStyle>
          <a:p>
            <a:r>
              <a:rPr lang="sv-SE"/>
              <a:t>Klicka här för att ändra rubrik</a:t>
            </a:r>
          </a:p>
        </p:txBody>
      </p:sp>
      <p:sp>
        <p:nvSpPr>
          <p:cNvPr id="3" name="Platshållare för bild 2"/>
          <p:cNvSpPr>
            <a:spLocks noGrp="1"/>
          </p:cNvSpPr>
          <p:nvPr>
            <p:ph type="pic" idx="1"/>
          </p:nvPr>
        </p:nvSpPr>
        <p:spPr>
          <a:xfrm>
            <a:off x="461702" y="151637"/>
            <a:ext cx="7812432" cy="2916324"/>
          </a:xfrm>
        </p:spPr>
        <p:txBody>
          <a:bodyPr/>
          <a:lstStyle>
            <a:lvl1pPr marL="0" indent="0">
              <a:buNone/>
              <a:defRPr sz="3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hasCustomPrompt="1"/>
          </p:nvPr>
        </p:nvSpPr>
        <p:spPr>
          <a:xfrm>
            <a:off x="351810" y="3723773"/>
            <a:ext cx="7812432" cy="4741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text</a:t>
            </a:r>
          </a:p>
        </p:txBody>
      </p:sp>
    </p:spTree>
    <p:extLst>
      <p:ext uri="{BB962C8B-B14F-4D97-AF65-F5344CB8AC3E}">
        <p14:creationId xmlns:p14="http://schemas.microsoft.com/office/powerpoint/2010/main" val="250752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43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48E8E5-492D-A7F3-4728-7629DD217D79}"/>
              </a:ext>
            </a:extLst>
          </p:cNvPr>
          <p:cNvSpPr>
            <a:spLocks noGrp="1"/>
          </p:cNvSpPr>
          <p:nvPr>
            <p:ph type="ctrTitle"/>
          </p:nvPr>
        </p:nvSpPr>
        <p:spPr>
          <a:xfrm>
            <a:off x="1143000" y="841772"/>
            <a:ext cx="6858000" cy="17907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F8A4094C-C1D4-DD20-2FA2-94406B80D4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F80CD83-5882-43AA-2D94-444278C00E5D}"/>
              </a:ext>
            </a:extLst>
          </p:cNvPr>
          <p:cNvSpPr>
            <a:spLocks noGrp="1"/>
          </p:cNvSpPr>
          <p:nvPr>
            <p:ph type="dt" sz="half" idx="10"/>
          </p:nvPr>
        </p:nvSpPr>
        <p:spPr/>
        <p:txBody>
          <a:bodyPr/>
          <a:lstStyle/>
          <a:p>
            <a:fld id="{CF9F54AF-71E6-41FA-9E4F-B8B20CC40091}" type="datetimeFigureOut">
              <a:rPr lang="sv-SE" smtClean="0"/>
              <a:t>2025-05-16</a:t>
            </a:fld>
            <a:endParaRPr lang="sv-SE"/>
          </a:p>
        </p:txBody>
      </p:sp>
      <p:sp>
        <p:nvSpPr>
          <p:cNvPr id="5" name="Platshållare för sidfot 4">
            <a:extLst>
              <a:ext uri="{FF2B5EF4-FFF2-40B4-BE49-F238E27FC236}">
                <a16:creationId xmlns:a16="http://schemas.microsoft.com/office/drawing/2014/main" id="{C97DC890-9673-1A47-FD62-B9E7888106B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8D63F81-B23B-FDBB-CA66-475C8E022BFD}"/>
              </a:ext>
            </a:extLst>
          </p:cNvPr>
          <p:cNvSpPr>
            <a:spLocks noGrp="1"/>
          </p:cNvSpPr>
          <p:nvPr>
            <p:ph type="sldNum" sz="quarter" idx="12"/>
          </p:nvPr>
        </p:nvSpPr>
        <p:spPr/>
        <p:txBody>
          <a:bodyPr/>
          <a:lstStyle/>
          <a:p>
            <a:fld id="{150B6A1F-1C04-441A-B780-29FCE0FD76C0}" type="slidenum">
              <a:rPr lang="sv-SE" smtClean="0"/>
              <a:t>‹#›</a:t>
            </a:fld>
            <a:endParaRPr lang="sv-SE"/>
          </a:p>
        </p:txBody>
      </p:sp>
    </p:spTree>
    <p:extLst>
      <p:ext uri="{BB962C8B-B14F-4D97-AF65-F5344CB8AC3E}">
        <p14:creationId xmlns:p14="http://schemas.microsoft.com/office/powerpoint/2010/main" val="122945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tartbild">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9501" y="1437625"/>
            <a:ext cx="5322588" cy="2201205"/>
          </a:xfrm>
          <a:prstGeom prst="rect">
            <a:avLst/>
          </a:prstGeom>
        </p:spPr>
      </p:pic>
      <p:sp>
        <p:nvSpPr>
          <p:cNvPr id="3" name="Rektangel 2"/>
          <p:cNvSpPr/>
          <p:nvPr userDrawn="1"/>
        </p:nvSpPr>
        <p:spPr>
          <a:xfrm>
            <a:off x="23690" y="4450594"/>
            <a:ext cx="1872208" cy="594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37470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ktionsrubrik">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251520" y="2233831"/>
            <a:ext cx="8640960" cy="949977"/>
          </a:xfrm>
        </p:spPr>
        <p:txBody>
          <a:bodyPr anchor="t" anchorCtr="0">
            <a:noAutofit/>
          </a:bodyPr>
          <a:lstStyle>
            <a:lvl1pPr algn="ctr">
              <a:lnSpc>
                <a:spcPct val="100000"/>
              </a:lnSpc>
              <a:defRPr sz="5400" b="0"/>
            </a:lvl1pPr>
          </a:lstStyle>
          <a:p>
            <a:r>
              <a:rPr lang="sv-SE"/>
              <a:t>Introduktionsrubrik</a:t>
            </a:r>
          </a:p>
        </p:txBody>
      </p:sp>
    </p:spTree>
    <p:extLst>
      <p:ext uri="{BB962C8B-B14F-4D97-AF65-F5344CB8AC3E}">
        <p14:creationId xmlns:p14="http://schemas.microsoft.com/office/powerpoint/2010/main" val="153107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gande stor bild">
    <p:spTree>
      <p:nvGrpSpPr>
        <p:cNvPr id="1" name=""/>
        <p:cNvGrpSpPr/>
        <p:nvPr/>
      </p:nvGrpSpPr>
      <p:grpSpPr>
        <a:xfrm>
          <a:off x="0" y="0"/>
          <a:ext cx="0" cy="0"/>
          <a:chOff x="0" y="0"/>
          <a:chExt cx="0" cy="0"/>
        </a:xfrm>
      </p:grpSpPr>
      <p:sp>
        <p:nvSpPr>
          <p:cNvPr id="8" name="Platshållare för bild 2"/>
          <p:cNvSpPr>
            <a:spLocks noGrp="1"/>
          </p:cNvSpPr>
          <p:nvPr>
            <p:ph type="pic" idx="1"/>
          </p:nvPr>
        </p:nvSpPr>
        <p:spPr>
          <a:xfrm>
            <a:off x="0" y="0"/>
            <a:ext cx="9144000" cy="29123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p:cNvSpPr>
            <a:spLocks noGrp="1"/>
          </p:cNvSpPr>
          <p:nvPr>
            <p:ph type="title" hasCustomPrompt="1"/>
          </p:nvPr>
        </p:nvSpPr>
        <p:spPr>
          <a:xfrm>
            <a:off x="327354" y="1044279"/>
            <a:ext cx="3491952" cy="1669792"/>
          </a:xfrm>
        </p:spPr>
        <p:txBody>
          <a:bodyPr>
            <a:normAutofit/>
          </a:bodyPr>
          <a:lstStyle>
            <a:lvl1pPr>
              <a:lnSpc>
                <a:spcPct val="100000"/>
              </a:lnSpc>
              <a:defRPr sz="3600">
                <a:solidFill>
                  <a:schemeClr val="bg1"/>
                </a:solidFill>
              </a:defRPr>
            </a:lvl1pPr>
          </a:lstStyle>
          <a:p>
            <a:r>
              <a:rPr lang="sv-SE"/>
              <a:t>En beskrivande rubrik</a:t>
            </a:r>
          </a:p>
        </p:txBody>
      </p:sp>
      <p:pic>
        <p:nvPicPr>
          <p:cNvPr id="5" name="Bildobjekt 4"/>
          <p:cNvPicPr>
            <a:picLocks noChangeAspect="1"/>
          </p:cNvPicPr>
          <p:nvPr userDrawn="1"/>
        </p:nvPicPr>
        <p:blipFill rotWithShape="1">
          <a:blip r:embed="rId2">
            <a:extLst>
              <a:ext uri="{28A0092B-C50C-407E-A947-70E740481C1C}">
                <a14:useLocalDpi xmlns:a14="http://schemas.microsoft.com/office/drawing/2010/main" val="0"/>
              </a:ext>
            </a:extLst>
          </a:blip>
          <a:srcRect t="6048"/>
          <a:stretch/>
        </p:blipFill>
        <p:spPr>
          <a:xfrm>
            <a:off x="4570040" y="2912364"/>
            <a:ext cx="4570040" cy="1387578"/>
          </a:xfrm>
          <a:prstGeom prst="rect">
            <a:avLst/>
          </a:prstGeom>
        </p:spPr>
      </p:pic>
      <p:sp>
        <p:nvSpPr>
          <p:cNvPr id="7" name="Rektangel 6"/>
          <p:cNvSpPr/>
          <p:nvPr userDrawn="1"/>
        </p:nvSpPr>
        <p:spPr>
          <a:xfrm>
            <a:off x="0" y="2912364"/>
            <a:ext cx="4570040" cy="1387578"/>
          </a:xfrm>
          <a:prstGeom prst="rect">
            <a:avLst/>
          </a:prstGeom>
          <a:solidFill>
            <a:srgbClr val="D1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3"/>
          <p:cNvSpPr>
            <a:spLocks noGrp="1"/>
          </p:cNvSpPr>
          <p:nvPr>
            <p:ph type="body" sz="half" idx="2" hasCustomPrompt="1"/>
          </p:nvPr>
        </p:nvSpPr>
        <p:spPr>
          <a:xfrm>
            <a:off x="378507" y="3111810"/>
            <a:ext cx="3918134" cy="108012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Text</a:t>
            </a:r>
          </a:p>
        </p:txBody>
      </p:sp>
      <p:sp>
        <p:nvSpPr>
          <p:cNvPr id="10" name="Platshållare för text 3"/>
          <p:cNvSpPr>
            <a:spLocks noGrp="1"/>
          </p:cNvSpPr>
          <p:nvPr>
            <p:ph type="body" sz="half" idx="10" hasCustomPrompt="1"/>
          </p:nvPr>
        </p:nvSpPr>
        <p:spPr>
          <a:xfrm>
            <a:off x="4966858" y="3111810"/>
            <a:ext cx="3730333" cy="1080120"/>
          </a:xfrm>
        </p:spPr>
        <p:txBody>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Text</a:t>
            </a:r>
          </a:p>
        </p:txBody>
      </p:sp>
    </p:spTree>
    <p:extLst>
      <p:ext uri="{BB962C8B-B14F-4D97-AF65-F5344CB8AC3E}">
        <p14:creationId xmlns:p14="http://schemas.microsoft.com/office/powerpoint/2010/main" val="1083699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ående stor bild">
    <p:spTree>
      <p:nvGrpSpPr>
        <p:cNvPr id="1" name=""/>
        <p:cNvGrpSpPr/>
        <p:nvPr/>
      </p:nvGrpSpPr>
      <p:grpSpPr>
        <a:xfrm>
          <a:off x="0" y="0"/>
          <a:ext cx="0" cy="0"/>
          <a:chOff x="0" y="0"/>
          <a:chExt cx="0" cy="0"/>
        </a:xfrm>
      </p:grpSpPr>
      <p:sp>
        <p:nvSpPr>
          <p:cNvPr id="8" name="Platshållare för bild 2"/>
          <p:cNvSpPr>
            <a:spLocks noGrp="1"/>
          </p:cNvSpPr>
          <p:nvPr>
            <p:ph type="pic" idx="1"/>
          </p:nvPr>
        </p:nvSpPr>
        <p:spPr>
          <a:xfrm>
            <a:off x="4570040" y="0"/>
            <a:ext cx="4573960" cy="4299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32" r="10717" b="32976"/>
          <a:stretch/>
        </p:blipFill>
        <p:spPr>
          <a:xfrm>
            <a:off x="736" y="0"/>
            <a:ext cx="4569305" cy="2571750"/>
          </a:xfrm>
          <a:prstGeom prst="rect">
            <a:avLst/>
          </a:prstGeom>
        </p:spPr>
      </p:pic>
      <p:sp>
        <p:nvSpPr>
          <p:cNvPr id="2" name="Rubrik 1"/>
          <p:cNvSpPr>
            <a:spLocks noGrp="1"/>
          </p:cNvSpPr>
          <p:nvPr>
            <p:ph type="title" hasCustomPrompt="1"/>
          </p:nvPr>
        </p:nvSpPr>
        <p:spPr>
          <a:xfrm>
            <a:off x="354101" y="945683"/>
            <a:ext cx="3491952" cy="846749"/>
          </a:xfrm>
        </p:spPr>
        <p:txBody>
          <a:bodyPr>
            <a:noAutofit/>
          </a:bodyPr>
          <a:lstStyle>
            <a:lvl1pPr>
              <a:defRPr sz="3200">
                <a:solidFill>
                  <a:schemeClr val="bg1"/>
                </a:solidFill>
              </a:defRPr>
            </a:lvl1pPr>
          </a:lstStyle>
          <a:p>
            <a:r>
              <a:rPr lang="sv-SE"/>
              <a:t>En beskrivande rubrik</a:t>
            </a:r>
          </a:p>
        </p:txBody>
      </p:sp>
      <p:sp>
        <p:nvSpPr>
          <p:cNvPr id="7" name="Rektangel 6"/>
          <p:cNvSpPr/>
          <p:nvPr userDrawn="1"/>
        </p:nvSpPr>
        <p:spPr>
          <a:xfrm>
            <a:off x="0" y="2571750"/>
            <a:ext cx="4570040" cy="1728192"/>
          </a:xfrm>
          <a:prstGeom prst="rect">
            <a:avLst/>
          </a:prstGeom>
          <a:solidFill>
            <a:srgbClr val="D1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3"/>
          <p:cNvSpPr>
            <a:spLocks noGrp="1"/>
          </p:cNvSpPr>
          <p:nvPr>
            <p:ph type="body" sz="half" idx="2" hasCustomPrompt="1"/>
          </p:nvPr>
        </p:nvSpPr>
        <p:spPr>
          <a:xfrm>
            <a:off x="373312" y="2787773"/>
            <a:ext cx="3928524" cy="1301049"/>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Text</a:t>
            </a:r>
          </a:p>
        </p:txBody>
      </p:sp>
    </p:spTree>
    <p:extLst>
      <p:ext uri="{BB962C8B-B14F-4D97-AF65-F5344CB8AC3E}">
        <p14:creationId xmlns:p14="http://schemas.microsoft.com/office/powerpoint/2010/main" val="3897331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7" name="Platshållare för bild 2"/>
          <p:cNvSpPr>
            <a:spLocks noGrp="1"/>
          </p:cNvSpPr>
          <p:nvPr>
            <p:ph type="pic" idx="1"/>
          </p:nvPr>
        </p:nvSpPr>
        <p:spPr>
          <a:xfrm>
            <a:off x="0" y="0"/>
            <a:ext cx="9144000" cy="4299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p:cNvSpPr>
            <a:spLocks noGrp="1"/>
          </p:cNvSpPr>
          <p:nvPr>
            <p:ph type="title" hasCustomPrompt="1"/>
          </p:nvPr>
        </p:nvSpPr>
        <p:spPr>
          <a:xfrm>
            <a:off x="333320" y="1616530"/>
            <a:ext cx="3702860" cy="1080120"/>
          </a:xfrm>
        </p:spPr>
        <p:txBody>
          <a:bodyPr>
            <a:normAutofit/>
          </a:bodyPr>
          <a:lstStyle>
            <a:lvl1pPr>
              <a:defRPr sz="3200">
                <a:solidFill>
                  <a:schemeClr val="bg1"/>
                </a:solidFill>
              </a:defRPr>
            </a:lvl1pPr>
          </a:lstStyle>
          <a:p>
            <a:r>
              <a:rPr lang="sv-SE"/>
              <a:t>En beskrivande rubrik</a:t>
            </a:r>
          </a:p>
        </p:txBody>
      </p:sp>
    </p:spTree>
    <p:extLst>
      <p:ext uri="{BB962C8B-B14F-4D97-AF65-F5344CB8AC3E}">
        <p14:creationId xmlns:p14="http://schemas.microsoft.com/office/powerpoint/2010/main" val="32466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ktionsrubrik">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251520" y="2233831"/>
            <a:ext cx="8640960" cy="949977"/>
          </a:xfrm>
        </p:spPr>
        <p:txBody>
          <a:bodyPr anchor="t" anchorCtr="0">
            <a:noAutofit/>
          </a:bodyPr>
          <a:lstStyle>
            <a:lvl1pPr algn="ctr">
              <a:lnSpc>
                <a:spcPct val="100000"/>
              </a:lnSpc>
              <a:defRPr sz="5400" b="0"/>
            </a:lvl1pPr>
          </a:lstStyle>
          <a:p>
            <a:r>
              <a:rPr lang="sv-SE"/>
              <a:t>Introduktionsrubrik</a:t>
            </a:r>
          </a:p>
        </p:txBody>
      </p:sp>
    </p:spTree>
    <p:extLst>
      <p:ext uri="{BB962C8B-B14F-4D97-AF65-F5344CB8AC3E}">
        <p14:creationId xmlns:p14="http://schemas.microsoft.com/office/powerpoint/2010/main" val="562504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platta">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8863" r="10717" b="68677"/>
          <a:stretch/>
        </p:blipFill>
        <p:spPr>
          <a:xfrm>
            <a:off x="0" y="0"/>
            <a:ext cx="9138610" cy="956626"/>
          </a:xfrm>
          <a:prstGeom prst="rect">
            <a:avLst/>
          </a:prstGeom>
        </p:spPr>
      </p:pic>
      <p:sp>
        <p:nvSpPr>
          <p:cNvPr id="2" name="Rubrik 1"/>
          <p:cNvSpPr>
            <a:spLocks noGrp="1"/>
          </p:cNvSpPr>
          <p:nvPr>
            <p:ph type="title" hasCustomPrompt="1"/>
          </p:nvPr>
        </p:nvSpPr>
        <p:spPr>
          <a:xfrm>
            <a:off x="354100" y="249492"/>
            <a:ext cx="8099693" cy="486054"/>
          </a:xfrm>
        </p:spPr>
        <p:txBody>
          <a:bodyPr>
            <a:noAutofit/>
          </a:bodyPr>
          <a:lstStyle>
            <a:lvl1pPr>
              <a:defRPr sz="3200">
                <a:solidFill>
                  <a:schemeClr val="bg1"/>
                </a:solidFill>
              </a:defRPr>
            </a:lvl1pPr>
          </a:lstStyle>
          <a:p>
            <a:r>
              <a:rPr lang="sv-SE"/>
              <a:t>En beskrivande rubrik</a:t>
            </a:r>
          </a:p>
        </p:txBody>
      </p:sp>
      <p:sp>
        <p:nvSpPr>
          <p:cNvPr id="9" name="Platshållare för text 3"/>
          <p:cNvSpPr>
            <a:spLocks noGrp="1"/>
          </p:cNvSpPr>
          <p:nvPr>
            <p:ph type="body" sz="half" idx="2" hasCustomPrompt="1"/>
          </p:nvPr>
        </p:nvSpPr>
        <p:spPr>
          <a:xfrm>
            <a:off x="373312" y="1059582"/>
            <a:ext cx="3692152" cy="108012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Text</a:t>
            </a:r>
          </a:p>
        </p:txBody>
      </p:sp>
      <p:sp>
        <p:nvSpPr>
          <p:cNvPr id="6" name="Platshållare för bild 2"/>
          <p:cNvSpPr>
            <a:spLocks noGrp="1"/>
          </p:cNvSpPr>
          <p:nvPr>
            <p:ph type="pic" idx="1"/>
          </p:nvPr>
        </p:nvSpPr>
        <p:spPr>
          <a:xfrm>
            <a:off x="5004048" y="1059582"/>
            <a:ext cx="3384376" cy="3240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920360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19" name="Platshållare för text 3"/>
          <p:cNvSpPr>
            <a:spLocks noGrp="1"/>
          </p:cNvSpPr>
          <p:nvPr>
            <p:ph type="body" sz="half" idx="10" hasCustomPrompt="1"/>
          </p:nvPr>
        </p:nvSpPr>
        <p:spPr>
          <a:xfrm>
            <a:off x="348580" y="899187"/>
            <a:ext cx="7812432" cy="603647"/>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texten</a:t>
            </a:r>
          </a:p>
        </p:txBody>
      </p:sp>
      <p:sp>
        <p:nvSpPr>
          <p:cNvPr id="8" name="Rubrik 1"/>
          <p:cNvSpPr>
            <a:spLocks noGrp="1"/>
          </p:cNvSpPr>
          <p:nvPr>
            <p:ph type="title" hasCustomPrompt="1"/>
          </p:nvPr>
        </p:nvSpPr>
        <p:spPr>
          <a:xfrm>
            <a:off x="331827" y="241157"/>
            <a:ext cx="7812432" cy="662857"/>
          </a:xfrm>
        </p:spPr>
        <p:txBody>
          <a:bodyPr anchor="t" anchorCtr="0">
            <a:noAutofit/>
          </a:bodyPr>
          <a:lstStyle>
            <a:lvl1pPr algn="l">
              <a:defRPr sz="3200" b="0"/>
            </a:lvl1pPr>
          </a:lstStyle>
          <a:p>
            <a:r>
              <a:rPr lang="sv-SE"/>
              <a:t>Klicka här för att ändra rubriken</a:t>
            </a:r>
          </a:p>
        </p:txBody>
      </p:sp>
    </p:spTree>
    <p:extLst>
      <p:ext uri="{BB962C8B-B14F-4D97-AF65-F5344CB8AC3E}">
        <p14:creationId xmlns:p14="http://schemas.microsoft.com/office/powerpoint/2010/main" val="2919209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text med puff">
    <p:spTree>
      <p:nvGrpSpPr>
        <p:cNvPr id="1" name=""/>
        <p:cNvGrpSpPr/>
        <p:nvPr/>
      </p:nvGrpSpPr>
      <p:grpSpPr>
        <a:xfrm>
          <a:off x="0" y="0"/>
          <a:ext cx="0" cy="0"/>
          <a:chOff x="0" y="0"/>
          <a:chExt cx="0" cy="0"/>
        </a:xfrm>
      </p:grpSpPr>
      <p:sp>
        <p:nvSpPr>
          <p:cNvPr id="19" name="Platshållare för text 3"/>
          <p:cNvSpPr>
            <a:spLocks noGrp="1"/>
          </p:cNvSpPr>
          <p:nvPr>
            <p:ph type="body" sz="half" idx="10" hasCustomPrompt="1"/>
          </p:nvPr>
        </p:nvSpPr>
        <p:spPr>
          <a:xfrm>
            <a:off x="344790" y="904052"/>
            <a:ext cx="7816222" cy="603647"/>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texten</a:t>
            </a:r>
          </a:p>
        </p:txBody>
      </p:sp>
      <p:sp>
        <p:nvSpPr>
          <p:cNvPr id="8" name="Rubrik 1"/>
          <p:cNvSpPr>
            <a:spLocks noGrp="1"/>
          </p:cNvSpPr>
          <p:nvPr>
            <p:ph type="title" hasCustomPrompt="1"/>
          </p:nvPr>
        </p:nvSpPr>
        <p:spPr>
          <a:xfrm>
            <a:off x="328037" y="241158"/>
            <a:ext cx="7816221" cy="603648"/>
          </a:xfrm>
        </p:spPr>
        <p:txBody>
          <a:bodyPr anchor="t" anchorCtr="0">
            <a:noAutofit/>
          </a:bodyPr>
          <a:lstStyle>
            <a:lvl1pPr algn="l">
              <a:defRPr sz="3200" b="0"/>
            </a:lvl1pPr>
          </a:lstStyle>
          <a:p>
            <a:r>
              <a:rPr lang="sv-SE"/>
              <a:t>Klicka här för att ändra rubriken</a:t>
            </a:r>
          </a:p>
        </p:txBody>
      </p:sp>
      <p:pic>
        <p:nvPicPr>
          <p:cNvPr id="4" name="Bildobjekt 3">
            <a:extLst>
              <a:ext uri="{FF2B5EF4-FFF2-40B4-BE49-F238E27FC236}">
                <a16:creationId xmlns:a16="http://schemas.microsoft.com/office/drawing/2014/main" id="{4266CD5E-7263-42D8-A4D8-17CBE060D8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8856" y="1883094"/>
            <a:ext cx="1958984" cy="1958984"/>
          </a:xfrm>
          <a:prstGeom prst="rect">
            <a:avLst/>
          </a:prstGeom>
        </p:spPr>
      </p:pic>
      <p:sp>
        <p:nvSpPr>
          <p:cNvPr id="5" name="textruta 4">
            <a:extLst>
              <a:ext uri="{FF2B5EF4-FFF2-40B4-BE49-F238E27FC236}">
                <a16:creationId xmlns:a16="http://schemas.microsoft.com/office/drawing/2014/main" id="{0ABA2D7E-24E1-4433-A42D-82F7FA0969C3}"/>
              </a:ext>
            </a:extLst>
          </p:cNvPr>
          <p:cNvSpPr txBox="1"/>
          <p:nvPr userDrawn="1"/>
        </p:nvSpPr>
        <p:spPr>
          <a:xfrm rot="-660000">
            <a:off x="7030143" y="2426882"/>
            <a:ext cx="1593133" cy="1354217"/>
          </a:xfrm>
          <a:prstGeom prst="rect">
            <a:avLst/>
          </a:prstGeom>
          <a:noFill/>
        </p:spPr>
        <p:txBody>
          <a:bodyPr wrap="square" rtlCol="0">
            <a:spAutoFit/>
          </a:bodyPr>
          <a:lstStyle/>
          <a:p>
            <a:pPr algn="ctr" rtl="0"/>
            <a:r>
              <a:rPr lang="sv-SE" sz="3200" b="1" i="1" u="none" strike="noStrike" kern="1200" baseline="30000" err="1">
                <a:solidFill>
                  <a:schemeClr val="bg1"/>
                </a:solidFill>
                <a:latin typeface="+mn-lt"/>
                <a:ea typeface="+mn-ea"/>
                <a:cs typeface="+mn-cs"/>
              </a:rPr>
              <a:t>Lorem</a:t>
            </a:r>
            <a:br>
              <a:rPr lang="sv-SE" sz="3200" b="1" i="1" u="none" strike="noStrike" kern="1200" baseline="30000">
                <a:solidFill>
                  <a:schemeClr val="bg1"/>
                </a:solidFill>
                <a:latin typeface="+mn-lt"/>
                <a:ea typeface="+mn-ea"/>
                <a:cs typeface="+mn-cs"/>
              </a:rPr>
            </a:br>
            <a:r>
              <a:rPr lang="sv-SE" sz="3200" b="1" i="1" u="none" strike="noStrike" kern="1200" baseline="30000" err="1">
                <a:solidFill>
                  <a:schemeClr val="bg1"/>
                </a:solidFill>
                <a:latin typeface="+mn-lt"/>
                <a:ea typeface="+mn-ea"/>
                <a:cs typeface="+mn-cs"/>
              </a:rPr>
              <a:t>adipisicing</a:t>
            </a:r>
            <a:br>
              <a:rPr lang="sv-SE" sz="3200" b="1" i="1" u="none" strike="noStrike" kern="1200" baseline="30000">
                <a:solidFill>
                  <a:schemeClr val="bg1"/>
                </a:solidFill>
                <a:latin typeface="+mn-lt"/>
                <a:ea typeface="+mn-ea"/>
                <a:cs typeface="+mn-cs"/>
              </a:rPr>
            </a:br>
            <a:r>
              <a:rPr lang="sv-SE" sz="3200" b="1" i="1" u="none" strike="noStrike" kern="1200" baseline="30000" err="1">
                <a:solidFill>
                  <a:schemeClr val="bg1"/>
                </a:solidFill>
                <a:latin typeface="+mn-lt"/>
                <a:ea typeface="+mn-ea"/>
                <a:cs typeface="+mn-cs"/>
              </a:rPr>
              <a:t>amet</a:t>
            </a:r>
            <a:br>
              <a:rPr lang="sv-SE" sz="1800" b="1" i="1" u="none" strike="noStrike" kern="1200" baseline="30000">
                <a:solidFill>
                  <a:schemeClr val="tx1"/>
                </a:solidFill>
                <a:latin typeface="+mn-lt"/>
                <a:ea typeface="+mn-ea"/>
                <a:cs typeface="+mn-cs"/>
              </a:rPr>
            </a:br>
            <a:endParaRPr lang="sv-SE"/>
          </a:p>
        </p:txBody>
      </p:sp>
    </p:spTree>
    <p:extLst>
      <p:ext uri="{BB962C8B-B14F-4D97-AF65-F5344CB8AC3E}">
        <p14:creationId xmlns:p14="http://schemas.microsoft.com/office/powerpoint/2010/main" val="237477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337022" y="406300"/>
            <a:ext cx="7812432" cy="425054"/>
          </a:xfrm>
        </p:spPr>
        <p:txBody>
          <a:bodyPr anchor="b">
            <a:noAutofit/>
          </a:bodyPr>
          <a:lstStyle>
            <a:lvl1pPr algn="l">
              <a:defRPr sz="3200" b="0"/>
            </a:lvl1pPr>
          </a:lstStyle>
          <a:p>
            <a:r>
              <a:rPr lang="sv-SE"/>
              <a:t>Klicka här för att ändra rubriken</a:t>
            </a:r>
          </a:p>
        </p:txBody>
      </p:sp>
      <p:sp>
        <p:nvSpPr>
          <p:cNvPr id="5" name="Platshållare för innehåll 2"/>
          <p:cNvSpPr>
            <a:spLocks noGrp="1"/>
          </p:cNvSpPr>
          <p:nvPr>
            <p:ph idx="1"/>
          </p:nvPr>
        </p:nvSpPr>
        <p:spPr>
          <a:xfrm>
            <a:off x="352605" y="891183"/>
            <a:ext cx="7812433" cy="3456384"/>
          </a:xfrm>
        </p:spPr>
        <p:txBody>
          <a:bodyPr/>
          <a:lstStyle>
            <a:lvl1pPr marL="0" indent="0">
              <a:buNone/>
              <a:defRPr sz="1800"/>
            </a:lvl1pPr>
            <a:lvl2pPr marL="742950" indent="-285750">
              <a:lnSpc>
                <a:spcPct val="130000"/>
              </a:lnSpc>
              <a:spcBef>
                <a:spcPts val="0"/>
              </a:spcBef>
              <a:spcAft>
                <a:spcPts val="600"/>
              </a:spcAft>
              <a:buFont typeface="Arial" panose="020B0604020202020204" pitchFamily="34" charset="0"/>
              <a:buChar char="•"/>
              <a:defRPr sz="1600"/>
            </a:lvl2pPr>
            <a:lvl3pPr>
              <a:lnSpc>
                <a:spcPct val="130000"/>
              </a:lnSpc>
              <a:spcBef>
                <a:spcPts val="0"/>
              </a:spcBef>
              <a:spcAft>
                <a:spcPts val="600"/>
              </a:spcAft>
              <a:defRPr sz="1400"/>
            </a:lvl3pPr>
            <a:lvl4pPr marL="1600200" indent="-228600">
              <a:lnSpc>
                <a:spcPct val="130000"/>
              </a:lnSpc>
              <a:spcBef>
                <a:spcPts val="0"/>
              </a:spcBef>
              <a:spcAft>
                <a:spcPts val="600"/>
              </a:spcAft>
              <a:buFont typeface="Arial" panose="020B0604020202020204" pitchFamily="34" charset="0"/>
              <a:buChar char="•"/>
              <a:defRPr sz="1200"/>
            </a:lvl4pPr>
            <a:lvl5pPr marL="2057400" indent="-228600">
              <a:lnSpc>
                <a:spcPct val="130000"/>
              </a:lnSpc>
              <a:spcBef>
                <a:spcPts val="0"/>
              </a:spcBef>
              <a:spcAft>
                <a:spcPts val="600"/>
              </a:spcAft>
              <a:buFont typeface="Arial" panose="020B0604020202020204" pitchFamily="34" charset="0"/>
              <a:buChar cha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7674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337021" y="251547"/>
            <a:ext cx="8323801" cy="517379"/>
          </a:xfrm>
        </p:spPr>
        <p:txBody>
          <a:bodyPr anchor="t" anchorCtr="0">
            <a:noAutofit/>
          </a:bodyPr>
          <a:lstStyle>
            <a:lvl1pPr algn="l">
              <a:defRPr sz="3200" b="0"/>
            </a:lvl1pPr>
          </a:lstStyle>
          <a:p>
            <a:r>
              <a:rPr lang="sv-SE"/>
              <a:t>Klicka här för att ändra rubriken</a:t>
            </a:r>
          </a:p>
        </p:txBody>
      </p:sp>
      <p:sp>
        <p:nvSpPr>
          <p:cNvPr id="7" name="Platshållare för bild 2"/>
          <p:cNvSpPr>
            <a:spLocks noGrp="1"/>
          </p:cNvSpPr>
          <p:nvPr>
            <p:ph type="pic" idx="1"/>
          </p:nvPr>
        </p:nvSpPr>
        <p:spPr>
          <a:xfrm>
            <a:off x="456507" y="1472201"/>
            <a:ext cx="8219902" cy="26710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3"/>
          <p:cNvSpPr>
            <a:spLocks noGrp="1"/>
          </p:cNvSpPr>
          <p:nvPr>
            <p:ph type="body" sz="half" idx="10" hasCustomPrompt="1"/>
          </p:nvPr>
        </p:nvSpPr>
        <p:spPr>
          <a:xfrm>
            <a:off x="347419" y="891111"/>
            <a:ext cx="8308207" cy="467663"/>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texten</a:t>
            </a:r>
          </a:p>
        </p:txBody>
      </p:sp>
    </p:spTree>
    <p:extLst>
      <p:ext uri="{BB962C8B-B14F-4D97-AF65-F5344CB8AC3E}">
        <p14:creationId xmlns:p14="http://schemas.microsoft.com/office/powerpoint/2010/main" val="1407343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spalt">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337022" y="256743"/>
            <a:ext cx="7812432" cy="425054"/>
          </a:xfrm>
        </p:spPr>
        <p:txBody>
          <a:bodyPr anchor="t" anchorCtr="0">
            <a:noAutofit/>
          </a:bodyPr>
          <a:lstStyle>
            <a:lvl1pPr algn="l">
              <a:defRPr sz="3200" b="0"/>
            </a:lvl1pPr>
          </a:lstStyle>
          <a:p>
            <a:r>
              <a:rPr lang="sv-SE"/>
              <a:t>Klicka här för att ändra rubriken</a:t>
            </a:r>
          </a:p>
        </p:txBody>
      </p:sp>
      <p:sp>
        <p:nvSpPr>
          <p:cNvPr id="8" name="Platshållare för innehåll 2"/>
          <p:cNvSpPr>
            <a:spLocks noGrp="1"/>
          </p:cNvSpPr>
          <p:nvPr>
            <p:ph sz="half" idx="1" hasCustomPrompt="1"/>
          </p:nvPr>
        </p:nvSpPr>
        <p:spPr>
          <a:xfrm>
            <a:off x="350807" y="873747"/>
            <a:ext cx="3812232" cy="3240360"/>
          </a:xfrm>
        </p:spPr>
        <p:txBody>
          <a:bodyPr/>
          <a:lstStyle>
            <a:lvl1pPr marL="0" indent="0">
              <a:buNone/>
              <a:defRPr sz="2000"/>
            </a:lvl1pPr>
            <a:lvl2pPr marL="742950" indent="-285750">
              <a:lnSpc>
                <a:spcPct val="130000"/>
              </a:lnSpc>
              <a:spcBef>
                <a:spcPts val="0"/>
              </a:spcBef>
              <a:spcAft>
                <a:spcPts val="600"/>
              </a:spcAft>
              <a:buFont typeface="Arial" panose="020B0604020202020204" pitchFamily="34" charset="0"/>
              <a:buChar char="•"/>
              <a:defRPr sz="2000"/>
            </a:lvl2pPr>
            <a:lvl3pPr>
              <a:lnSpc>
                <a:spcPct val="130000"/>
              </a:lnSpc>
              <a:spcBef>
                <a:spcPts val="0"/>
              </a:spcBef>
              <a:spcAft>
                <a:spcPts val="600"/>
              </a:spcAft>
              <a:defRPr sz="1800"/>
            </a:lvl3pPr>
            <a:lvl4pPr marL="1600200" indent="-228600">
              <a:lnSpc>
                <a:spcPct val="130000"/>
              </a:lnSpc>
              <a:spcBef>
                <a:spcPts val="0"/>
              </a:spcBef>
              <a:spcAft>
                <a:spcPts val="600"/>
              </a:spcAft>
              <a:buFont typeface="Arial" panose="020B0604020202020204" pitchFamily="34" charset="0"/>
              <a:buChar char="•"/>
              <a:defRPr sz="1600"/>
            </a:lvl4pPr>
            <a:lvl5pPr marL="2057400" indent="-228600">
              <a:lnSpc>
                <a:spcPct val="130000"/>
              </a:lnSpc>
              <a:spcBef>
                <a:spcPts val="0"/>
              </a:spcBef>
              <a:spcAft>
                <a:spcPts val="600"/>
              </a:spcAft>
              <a:buFont typeface="Arial" panose="020B0604020202020204" pitchFamily="34" charset="0"/>
              <a:buChar char="•"/>
              <a:defRPr sz="1400"/>
            </a:lvl5pPr>
            <a:lvl6pPr>
              <a:defRPr sz="1800"/>
            </a:lvl6pPr>
            <a:lvl7pPr>
              <a:defRPr sz="1800"/>
            </a:lvl7pPr>
            <a:lvl8pPr>
              <a:defRPr sz="1800"/>
            </a:lvl8pPr>
            <a:lvl9pPr>
              <a:defRPr sz="1800"/>
            </a:lvl9pPr>
          </a:lstStyle>
          <a:p>
            <a:pPr lvl="0"/>
            <a:r>
              <a:rPr lang="sv-SE"/>
              <a:t>Klicka för att ändra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p:cNvSpPr>
            <a:spLocks noGrp="1"/>
          </p:cNvSpPr>
          <p:nvPr>
            <p:ph sz="half" idx="10" hasCustomPrompt="1"/>
          </p:nvPr>
        </p:nvSpPr>
        <p:spPr>
          <a:xfrm>
            <a:off x="4716016" y="873747"/>
            <a:ext cx="3812232" cy="3240360"/>
          </a:xfrm>
        </p:spPr>
        <p:txBody>
          <a:bodyPr/>
          <a:lstStyle>
            <a:lvl1pPr marL="0" indent="0">
              <a:buNone/>
              <a:defRPr sz="2000"/>
            </a:lvl1pPr>
            <a:lvl2pPr marL="742950" indent="-285750">
              <a:lnSpc>
                <a:spcPct val="130000"/>
              </a:lnSpc>
              <a:spcBef>
                <a:spcPts val="0"/>
              </a:spcBef>
              <a:spcAft>
                <a:spcPts val="600"/>
              </a:spcAft>
              <a:buFont typeface="Arial" panose="020B0604020202020204" pitchFamily="34" charset="0"/>
              <a:buChar char="•"/>
              <a:defRPr sz="2000"/>
            </a:lvl2pPr>
            <a:lvl3pPr>
              <a:lnSpc>
                <a:spcPct val="130000"/>
              </a:lnSpc>
              <a:spcBef>
                <a:spcPts val="0"/>
              </a:spcBef>
              <a:spcAft>
                <a:spcPts val="600"/>
              </a:spcAft>
              <a:defRPr sz="1800"/>
            </a:lvl3pPr>
            <a:lvl4pPr marL="1600200" indent="-228600">
              <a:lnSpc>
                <a:spcPct val="130000"/>
              </a:lnSpc>
              <a:spcBef>
                <a:spcPts val="0"/>
              </a:spcBef>
              <a:spcAft>
                <a:spcPts val="600"/>
              </a:spcAft>
              <a:buFont typeface="Arial" panose="020B0604020202020204" pitchFamily="34" charset="0"/>
              <a:buChar char="•"/>
              <a:defRPr sz="1600"/>
            </a:lvl4pPr>
            <a:lvl5pPr marL="2057400" indent="-228600">
              <a:lnSpc>
                <a:spcPct val="130000"/>
              </a:lnSpc>
              <a:spcBef>
                <a:spcPts val="0"/>
              </a:spcBef>
              <a:spcAft>
                <a:spcPts val="600"/>
              </a:spcAft>
              <a:buFont typeface="Arial" panose="020B0604020202020204" pitchFamily="34" charset="0"/>
              <a:buChar char="•"/>
              <a:defRPr sz="1400"/>
            </a:lvl5pPr>
            <a:lvl6pPr>
              <a:defRPr sz="1800"/>
            </a:lvl6pPr>
            <a:lvl7pPr>
              <a:defRPr sz="1800"/>
            </a:lvl7pPr>
            <a:lvl8pPr>
              <a:defRPr sz="1800"/>
            </a:lvl8pPr>
            <a:lvl9pPr>
              <a:defRPr sz="1800"/>
            </a:lvl9pPr>
          </a:lstStyle>
          <a:p>
            <a:pPr lvl="0"/>
            <a:r>
              <a:rPr lang="sv-SE"/>
              <a:t>Klicka för att ändra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4170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41403" y="3136582"/>
            <a:ext cx="7812432" cy="495046"/>
          </a:xfrm>
        </p:spPr>
        <p:txBody>
          <a:bodyPr anchor="t" anchorCtr="0">
            <a:noAutofit/>
          </a:bodyPr>
          <a:lstStyle>
            <a:lvl1pPr algn="l">
              <a:defRPr sz="3200" b="0"/>
            </a:lvl1pPr>
          </a:lstStyle>
          <a:p>
            <a:r>
              <a:rPr lang="sv-SE"/>
              <a:t>Klicka här för att ändra rubrik</a:t>
            </a:r>
          </a:p>
        </p:txBody>
      </p:sp>
      <p:sp>
        <p:nvSpPr>
          <p:cNvPr id="3" name="Platshållare för bild 2"/>
          <p:cNvSpPr>
            <a:spLocks noGrp="1"/>
          </p:cNvSpPr>
          <p:nvPr>
            <p:ph type="pic" idx="1"/>
          </p:nvPr>
        </p:nvSpPr>
        <p:spPr>
          <a:xfrm>
            <a:off x="461702" y="151637"/>
            <a:ext cx="7812432" cy="2916324"/>
          </a:xfrm>
        </p:spPr>
        <p:txBody>
          <a:bodyPr/>
          <a:lstStyle>
            <a:lvl1pPr marL="0" indent="0">
              <a:buNone/>
              <a:defRPr sz="3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hasCustomPrompt="1"/>
          </p:nvPr>
        </p:nvSpPr>
        <p:spPr>
          <a:xfrm>
            <a:off x="351810" y="3723773"/>
            <a:ext cx="7812432" cy="4741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text</a:t>
            </a:r>
          </a:p>
        </p:txBody>
      </p:sp>
    </p:spTree>
    <p:extLst>
      <p:ext uri="{BB962C8B-B14F-4D97-AF65-F5344CB8AC3E}">
        <p14:creationId xmlns:p14="http://schemas.microsoft.com/office/powerpoint/2010/main" val="68527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918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225029" y="519113"/>
            <a:ext cx="7843500" cy="756047"/>
          </a:xfrm>
        </p:spPr>
        <p:txBody>
          <a:bodyPr/>
          <a:lstStyle/>
          <a:p>
            <a:r>
              <a:rPr lang="en-GB" noProof="0"/>
              <a:t>Click to edit Master title style</a:t>
            </a:r>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SE" smtClean="0"/>
              <a:pPr/>
              <a:t>‹#›</a:t>
            </a:fld>
            <a:endParaRPr lang="en-SE"/>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225027" y="1356123"/>
            <a:ext cx="7843500" cy="2990878"/>
          </a:xfrm>
          <a:prstGeom prst="rect">
            <a:avLst/>
          </a:prstGeom>
        </p:spPr>
        <p:txBody>
          <a:bodyPr>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36484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gande stor bild">
    <p:spTree>
      <p:nvGrpSpPr>
        <p:cNvPr id="1" name=""/>
        <p:cNvGrpSpPr/>
        <p:nvPr/>
      </p:nvGrpSpPr>
      <p:grpSpPr>
        <a:xfrm>
          <a:off x="0" y="0"/>
          <a:ext cx="0" cy="0"/>
          <a:chOff x="0" y="0"/>
          <a:chExt cx="0" cy="0"/>
        </a:xfrm>
      </p:grpSpPr>
      <p:sp>
        <p:nvSpPr>
          <p:cNvPr id="8" name="Platshållare för bild 2"/>
          <p:cNvSpPr>
            <a:spLocks noGrp="1"/>
          </p:cNvSpPr>
          <p:nvPr>
            <p:ph type="pic" idx="1"/>
          </p:nvPr>
        </p:nvSpPr>
        <p:spPr>
          <a:xfrm>
            <a:off x="0" y="0"/>
            <a:ext cx="9144000" cy="29123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p:cNvSpPr>
            <a:spLocks noGrp="1"/>
          </p:cNvSpPr>
          <p:nvPr>
            <p:ph type="title" hasCustomPrompt="1"/>
          </p:nvPr>
        </p:nvSpPr>
        <p:spPr>
          <a:xfrm>
            <a:off x="327354" y="1044279"/>
            <a:ext cx="3491952" cy="1669792"/>
          </a:xfrm>
        </p:spPr>
        <p:txBody>
          <a:bodyPr>
            <a:normAutofit/>
          </a:bodyPr>
          <a:lstStyle>
            <a:lvl1pPr>
              <a:lnSpc>
                <a:spcPct val="100000"/>
              </a:lnSpc>
              <a:defRPr sz="3600">
                <a:solidFill>
                  <a:schemeClr val="bg1"/>
                </a:solidFill>
              </a:defRPr>
            </a:lvl1pPr>
          </a:lstStyle>
          <a:p>
            <a:r>
              <a:rPr lang="sv-SE"/>
              <a:t>En beskrivande rubrik</a:t>
            </a:r>
          </a:p>
        </p:txBody>
      </p:sp>
      <p:pic>
        <p:nvPicPr>
          <p:cNvPr id="5" name="Bildobjekt 4"/>
          <p:cNvPicPr>
            <a:picLocks noChangeAspect="1"/>
          </p:cNvPicPr>
          <p:nvPr userDrawn="1"/>
        </p:nvPicPr>
        <p:blipFill rotWithShape="1">
          <a:blip r:embed="rId2">
            <a:extLst>
              <a:ext uri="{28A0092B-C50C-407E-A947-70E740481C1C}">
                <a14:useLocalDpi xmlns:a14="http://schemas.microsoft.com/office/drawing/2010/main" val="0"/>
              </a:ext>
            </a:extLst>
          </a:blip>
          <a:srcRect t="6048"/>
          <a:stretch/>
        </p:blipFill>
        <p:spPr>
          <a:xfrm>
            <a:off x="4570040" y="2912364"/>
            <a:ext cx="4570040" cy="1387578"/>
          </a:xfrm>
          <a:prstGeom prst="rect">
            <a:avLst/>
          </a:prstGeom>
        </p:spPr>
      </p:pic>
      <p:sp>
        <p:nvSpPr>
          <p:cNvPr id="7" name="Rektangel 6"/>
          <p:cNvSpPr/>
          <p:nvPr userDrawn="1"/>
        </p:nvSpPr>
        <p:spPr>
          <a:xfrm>
            <a:off x="0" y="2912364"/>
            <a:ext cx="4570040" cy="1387578"/>
          </a:xfrm>
          <a:prstGeom prst="rect">
            <a:avLst/>
          </a:prstGeom>
          <a:solidFill>
            <a:srgbClr val="D1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3"/>
          <p:cNvSpPr>
            <a:spLocks noGrp="1"/>
          </p:cNvSpPr>
          <p:nvPr>
            <p:ph type="body" sz="half" idx="2" hasCustomPrompt="1"/>
          </p:nvPr>
        </p:nvSpPr>
        <p:spPr>
          <a:xfrm>
            <a:off x="378507" y="3111810"/>
            <a:ext cx="3918134" cy="108012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Text</a:t>
            </a:r>
          </a:p>
        </p:txBody>
      </p:sp>
      <p:sp>
        <p:nvSpPr>
          <p:cNvPr id="10" name="Platshållare för text 3"/>
          <p:cNvSpPr>
            <a:spLocks noGrp="1"/>
          </p:cNvSpPr>
          <p:nvPr>
            <p:ph type="body" sz="half" idx="10" hasCustomPrompt="1"/>
          </p:nvPr>
        </p:nvSpPr>
        <p:spPr>
          <a:xfrm>
            <a:off x="4966858" y="3111810"/>
            <a:ext cx="3730333" cy="1080120"/>
          </a:xfrm>
        </p:spPr>
        <p:txBody>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Text</a:t>
            </a:r>
          </a:p>
        </p:txBody>
      </p:sp>
    </p:spTree>
    <p:extLst>
      <p:ext uri="{BB962C8B-B14F-4D97-AF65-F5344CB8AC3E}">
        <p14:creationId xmlns:p14="http://schemas.microsoft.com/office/powerpoint/2010/main" val="273017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ående stor bild">
    <p:spTree>
      <p:nvGrpSpPr>
        <p:cNvPr id="1" name=""/>
        <p:cNvGrpSpPr/>
        <p:nvPr/>
      </p:nvGrpSpPr>
      <p:grpSpPr>
        <a:xfrm>
          <a:off x="0" y="0"/>
          <a:ext cx="0" cy="0"/>
          <a:chOff x="0" y="0"/>
          <a:chExt cx="0" cy="0"/>
        </a:xfrm>
      </p:grpSpPr>
      <p:sp>
        <p:nvSpPr>
          <p:cNvPr id="8" name="Platshållare för bild 2"/>
          <p:cNvSpPr>
            <a:spLocks noGrp="1"/>
          </p:cNvSpPr>
          <p:nvPr>
            <p:ph type="pic" idx="1"/>
          </p:nvPr>
        </p:nvSpPr>
        <p:spPr>
          <a:xfrm>
            <a:off x="4570040" y="0"/>
            <a:ext cx="4573960" cy="4299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32" r="10717" b="32976"/>
          <a:stretch/>
        </p:blipFill>
        <p:spPr>
          <a:xfrm>
            <a:off x="736" y="0"/>
            <a:ext cx="4569305" cy="2571750"/>
          </a:xfrm>
          <a:prstGeom prst="rect">
            <a:avLst/>
          </a:prstGeom>
        </p:spPr>
      </p:pic>
      <p:sp>
        <p:nvSpPr>
          <p:cNvPr id="2" name="Rubrik 1"/>
          <p:cNvSpPr>
            <a:spLocks noGrp="1"/>
          </p:cNvSpPr>
          <p:nvPr>
            <p:ph type="title" hasCustomPrompt="1"/>
          </p:nvPr>
        </p:nvSpPr>
        <p:spPr>
          <a:xfrm>
            <a:off x="354101" y="945683"/>
            <a:ext cx="3491952" cy="846749"/>
          </a:xfrm>
        </p:spPr>
        <p:txBody>
          <a:bodyPr>
            <a:noAutofit/>
          </a:bodyPr>
          <a:lstStyle>
            <a:lvl1pPr>
              <a:defRPr sz="3200">
                <a:solidFill>
                  <a:schemeClr val="bg1"/>
                </a:solidFill>
              </a:defRPr>
            </a:lvl1pPr>
          </a:lstStyle>
          <a:p>
            <a:r>
              <a:rPr lang="sv-SE"/>
              <a:t>En beskrivande rubrik</a:t>
            </a:r>
          </a:p>
        </p:txBody>
      </p:sp>
      <p:sp>
        <p:nvSpPr>
          <p:cNvPr id="7" name="Rektangel 6"/>
          <p:cNvSpPr/>
          <p:nvPr userDrawn="1"/>
        </p:nvSpPr>
        <p:spPr>
          <a:xfrm>
            <a:off x="0" y="2571750"/>
            <a:ext cx="4570040" cy="1728192"/>
          </a:xfrm>
          <a:prstGeom prst="rect">
            <a:avLst/>
          </a:prstGeom>
          <a:solidFill>
            <a:srgbClr val="D1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3"/>
          <p:cNvSpPr>
            <a:spLocks noGrp="1"/>
          </p:cNvSpPr>
          <p:nvPr>
            <p:ph type="body" sz="half" idx="2" hasCustomPrompt="1"/>
          </p:nvPr>
        </p:nvSpPr>
        <p:spPr>
          <a:xfrm>
            <a:off x="373312" y="2787773"/>
            <a:ext cx="3928524" cy="1301049"/>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Text</a:t>
            </a:r>
          </a:p>
        </p:txBody>
      </p:sp>
    </p:spTree>
    <p:extLst>
      <p:ext uri="{BB962C8B-B14F-4D97-AF65-F5344CB8AC3E}">
        <p14:creationId xmlns:p14="http://schemas.microsoft.com/office/powerpoint/2010/main" val="2224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7" name="Platshållare för bild 2"/>
          <p:cNvSpPr>
            <a:spLocks noGrp="1"/>
          </p:cNvSpPr>
          <p:nvPr>
            <p:ph type="pic" idx="1"/>
          </p:nvPr>
        </p:nvSpPr>
        <p:spPr>
          <a:xfrm>
            <a:off x="0" y="0"/>
            <a:ext cx="9144000" cy="4299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p:cNvSpPr>
            <a:spLocks noGrp="1"/>
          </p:cNvSpPr>
          <p:nvPr>
            <p:ph type="title" hasCustomPrompt="1"/>
          </p:nvPr>
        </p:nvSpPr>
        <p:spPr>
          <a:xfrm>
            <a:off x="333320" y="1616530"/>
            <a:ext cx="3702860" cy="1080120"/>
          </a:xfrm>
        </p:spPr>
        <p:txBody>
          <a:bodyPr>
            <a:normAutofit/>
          </a:bodyPr>
          <a:lstStyle>
            <a:lvl1pPr>
              <a:defRPr sz="3200">
                <a:solidFill>
                  <a:schemeClr val="bg1"/>
                </a:solidFill>
              </a:defRPr>
            </a:lvl1pPr>
          </a:lstStyle>
          <a:p>
            <a:r>
              <a:rPr lang="sv-SE"/>
              <a:t>En beskrivande rubrik</a:t>
            </a:r>
          </a:p>
        </p:txBody>
      </p:sp>
    </p:spTree>
    <p:extLst>
      <p:ext uri="{BB962C8B-B14F-4D97-AF65-F5344CB8AC3E}">
        <p14:creationId xmlns:p14="http://schemas.microsoft.com/office/powerpoint/2010/main" val="189244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platta">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8863" r="10717" b="68677"/>
          <a:stretch/>
        </p:blipFill>
        <p:spPr>
          <a:xfrm>
            <a:off x="0" y="0"/>
            <a:ext cx="9138610" cy="956626"/>
          </a:xfrm>
          <a:prstGeom prst="rect">
            <a:avLst/>
          </a:prstGeom>
        </p:spPr>
      </p:pic>
      <p:sp>
        <p:nvSpPr>
          <p:cNvPr id="2" name="Rubrik 1"/>
          <p:cNvSpPr>
            <a:spLocks noGrp="1"/>
          </p:cNvSpPr>
          <p:nvPr>
            <p:ph type="title" hasCustomPrompt="1"/>
          </p:nvPr>
        </p:nvSpPr>
        <p:spPr>
          <a:xfrm>
            <a:off x="354100" y="249492"/>
            <a:ext cx="8099693" cy="486054"/>
          </a:xfrm>
        </p:spPr>
        <p:txBody>
          <a:bodyPr>
            <a:noAutofit/>
          </a:bodyPr>
          <a:lstStyle>
            <a:lvl1pPr>
              <a:defRPr sz="3200">
                <a:solidFill>
                  <a:schemeClr val="bg1"/>
                </a:solidFill>
              </a:defRPr>
            </a:lvl1pPr>
          </a:lstStyle>
          <a:p>
            <a:r>
              <a:rPr lang="sv-SE"/>
              <a:t>En beskrivande rubrik</a:t>
            </a:r>
          </a:p>
        </p:txBody>
      </p:sp>
      <p:sp>
        <p:nvSpPr>
          <p:cNvPr id="9" name="Platshållare för text 3"/>
          <p:cNvSpPr>
            <a:spLocks noGrp="1"/>
          </p:cNvSpPr>
          <p:nvPr>
            <p:ph type="body" sz="half" idx="2" hasCustomPrompt="1"/>
          </p:nvPr>
        </p:nvSpPr>
        <p:spPr>
          <a:xfrm>
            <a:off x="373312" y="1059582"/>
            <a:ext cx="3692152" cy="108012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Text</a:t>
            </a:r>
          </a:p>
        </p:txBody>
      </p:sp>
      <p:sp>
        <p:nvSpPr>
          <p:cNvPr id="6" name="Platshållare för bild 2"/>
          <p:cNvSpPr>
            <a:spLocks noGrp="1"/>
          </p:cNvSpPr>
          <p:nvPr>
            <p:ph type="pic" idx="1"/>
          </p:nvPr>
        </p:nvSpPr>
        <p:spPr>
          <a:xfrm>
            <a:off x="5004048" y="1059582"/>
            <a:ext cx="3384376" cy="3240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139873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19" name="Platshållare för text 3"/>
          <p:cNvSpPr>
            <a:spLocks noGrp="1"/>
          </p:cNvSpPr>
          <p:nvPr>
            <p:ph type="body" sz="half" idx="10" hasCustomPrompt="1"/>
          </p:nvPr>
        </p:nvSpPr>
        <p:spPr>
          <a:xfrm>
            <a:off x="348580" y="899187"/>
            <a:ext cx="7812432" cy="603647"/>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texten</a:t>
            </a:r>
          </a:p>
        </p:txBody>
      </p:sp>
      <p:sp>
        <p:nvSpPr>
          <p:cNvPr id="8" name="Rubrik 1"/>
          <p:cNvSpPr>
            <a:spLocks noGrp="1"/>
          </p:cNvSpPr>
          <p:nvPr>
            <p:ph type="title" hasCustomPrompt="1"/>
          </p:nvPr>
        </p:nvSpPr>
        <p:spPr>
          <a:xfrm>
            <a:off x="331827" y="241157"/>
            <a:ext cx="7812432" cy="662857"/>
          </a:xfrm>
        </p:spPr>
        <p:txBody>
          <a:bodyPr anchor="t" anchorCtr="0">
            <a:noAutofit/>
          </a:bodyPr>
          <a:lstStyle>
            <a:lvl1pPr algn="l">
              <a:defRPr sz="3200" b="0"/>
            </a:lvl1pPr>
          </a:lstStyle>
          <a:p>
            <a:r>
              <a:rPr lang="sv-SE"/>
              <a:t>Klicka här för att ändra rubriken</a:t>
            </a:r>
          </a:p>
        </p:txBody>
      </p:sp>
    </p:spTree>
    <p:extLst>
      <p:ext uri="{BB962C8B-B14F-4D97-AF65-F5344CB8AC3E}">
        <p14:creationId xmlns:p14="http://schemas.microsoft.com/office/powerpoint/2010/main" val="264842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text med puff">
    <p:spTree>
      <p:nvGrpSpPr>
        <p:cNvPr id="1" name=""/>
        <p:cNvGrpSpPr/>
        <p:nvPr/>
      </p:nvGrpSpPr>
      <p:grpSpPr>
        <a:xfrm>
          <a:off x="0" y="0"/>
          <a:ext cx="0" cy="0"/>
          <a:chOff x="0" y="0"/>
          <a:chExt cx="0" cy="0"/>
        </a:xfrm>
      </p:grpSpPr>
      <p:sp>
        <p:nvSpPr>
          <p:cNvPr id="19" name="Platshållare för text 3"/>
          <p:cNvSpPr>
            <a:spLocks noGrp="1"/>
          </p:cNvSpPr>
          <p:nvPr>
            <p:ph type="body" sz="half" idx="10" hasCustomPrompt="1"/>
          </p:nvPr>
        </p:nvSpPr>
        <p:spPr>
          <a:xfrm>
            <a:off x="344790" y="904052"/>
            <a:ext cx="7816222" cy="603647"/>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texten</a:t>
            </a:r>
          </a:p>
        </p:txBody>
      </p:sp>
      <p:sp>
        <p:nvSpPr>
          <p:cNvPr id="8" name="Rubrik 1"/>
          <p:cNvSpPr>
            <a:spLocks noGrp="1"/>
          </p:cNvSpPr>
          <p:nvPr>
            <p:ph type="title" hasCustomPrompt="1"/>
          </p:nvPr>
        </p:nvSpPr>
        <p:spPr>
          <a:xfrm>
            <a:off x="328037" y="241158"/>
            <a:ext cx="7816221" cy="603648"/>
          </a:xfrm>
        </p:spPr>
        <p:txBody>
          <a:bodyPr anchor="t" anchorCtr="0">
            <a:noAutofit/>
          </a:bodyPr>
          <a:lstStyle>
            <a:lvl1pPr algn="l">
              <a:defRPr sz="3200" b="0"/>
            </a:lvl1pPr>
          </a:lstStyle>
          <a:p>
            <a:r>
              <a:rPr lang="sv-SE"/>
              <a:t>Klicka här för att ändra rubriken</a:t>
            </a:r>
          </a:p>
        </p:txBody>
      </p:sp>
      <p:pic>
        <p:nvPicPr>
          <p:cNvPr id="4" name="Bildobjekt 3">
            <a:extLst>
              <a:ext uri="{FF2B5EF4-FFF2-40B4-BE49-F238E27FC236}">
                <a16:creationId xmlns:a16="http://schemas.microsoft.com/office/drawing/2014/main" id="{4266CD5E-7263-42D8-A4D8-17CBE060D8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8856" y="1883094"/>
            <a:ext cx="1958984" cy="1958984"/>
          </a:xfrm>
          <a:prstGeom prst="rect">
            <a:avLst/>
          </a:prstGeom>
        </p:spPr>
      </p:pic>
      <p:sp>
        <p:nvSpPr>
          <p:cNvPr id="5" name="textruta 4">
            <a:extLst>
              <a:ext uri="{FF2B5EF4-FFF2-40B4-BE49-F238E27FC236}">
                <a16:creationId xmlns:a16="http://schemas.microsoft.com/office/drawing/2014/main" id="{0ABA2D7E-24E1-4433-A42D-82F7FA0969C3}"/>
              </a:ext>
            </a:extLst>
          </p:cNvPr>
          <p:cNvSpPr txBox="1"/>
          <p:nvPr userDrawn="1"/>
        </p:nvSpPr>
        <p:spPr>
          <a:xfrm rot="-660000">
            <a:off x="7030143" y="2426882"/>
            <a:ext cx="1593133" cy="1354217"/>
          </a:xfrm>
          <a:prstGeom prst="rect">
            <a:avLst/>
          </a:prstGeom>
          <a:noFill/>
        </p:spPr>
        <p:txBody>
          <a:bodyPr wrap="square" rtlCol="0">
            <a:spAutoFit/>
          </a:bodyPr>
          <a:lstStyle/>
          <a:p>
            <a:pPr algn="ctr" rtl="0"/>
            <a:r>
              <a:rPr lang="sv-SE" sz="3200" b="1" i="1" u="none" strike="noStrike" kern="1200" baseline="30000" err="1">
                <a:solidFill>
                  <a:schemeClr val="bg1"/>
                </a:solidFill>
                <a:latin typeface="+mn-lt"/>
                <a:ea typeface="+mn-ea"/>
                <a:cs typeface="+mn-cs"/>
              </a:rPr>
              <a:t>Lorem</a:t>
            </a:r>
            <a:br>
              <a:rPr lang="sv-SE" sz="3200" b="1" i="1" u="none" strike="noStrike" kern="1200" baseline="30000">
                <a:solidFill>
                  <a:schemeClr val="bg1"/>
                </a:solidFill>
                <a:latin typeface="+mn-lt"/>
                <a:ea typeface="+mn-ea"/>
                <a:cs typeface="+mn-cs"/>
              </a:rPr>
            </a:br>
            <a:r>
              <a:rPr lang="sv-SE" sz="3200" b="1" i="1" u="none" strike="noStrike" kern="1200" baseline="30000" err="1">
                <a:solidFill>
                  <a:schemeClr val="bg1"/>
                </a:solidFill>
                <a:latin typeface="+mn-lt"/>
                <a:ea typeface="+mn-ea"/>
                <a:cs typeface="+mn-cs"/>
              </a:rPr>
              <a:t>adipisicing</a:t>
            </a:r>
            <a:br>
              <a:rPr lang="sv-SE" sz="3200" b="1" i="1" u="none" strike="noStrike" kern="1200" baseline="30000">
                <a:solidFill>
                  <a:schemeClr val="bg1"/>
                </a:solidFill>
                <a:latin typeface="+mn-lt"/>
                <a:ea typeface="+mn-ea"/>
                <a:cs typeface="+mn-cs"/>
              </a:rPr>
            </a:br>
            <a:r>
              <a:rPr lang="sv-SE" sz="3200" b="1" i="1" u="none" strike="noStrike" kern="1200" baseline="30000" err="1">
                <a:solidFill>
                  <a:schemeClr val="bg1"/>
                </a:solidFill>
                <a:latin typeface="+mn-lt"/>
                <a:ea typeface="+mn-ea"/>
                <a:cs typeface="+mn-cs"/>
              </a:rPr>
              <a:t>amet</a:t>
            </a:r>
            <a:br>
              <a:rPr lang="sv-SE" sz="1800" b="1" i="1" u="none" strike="noStrike" kern="1200" baseline="30000">
                <a:solidFill>
                  <a:schemeClr val="tx1"/>
                </a:solidFill>
                <a:latin typeface="+mn-lt"/>
                <a:ea typeface="+mn-ea"/>
                <a:cs typeface="+mn-cs"/>
              </a:rPr>
            </a:br>
            <a:endParaRPr lang="sv-SE"/>
          </a:p>
        </p:txBody>
      </p:sp>
    </p:spTree>
    <p:extLst>
      <p:ext uri="{BB962C8B-B14F-4D97-AF65-F5344CB8AC3E}">
        <p14:creationId xmlns:p14="http://schemas.microsoft.com/office/powerpoint/2010/main" val="357249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337022" y="406300"/>
            <a:ext cx="7812432" cy="425054"/>
          </a:xfrm>
        </p:spPr>
        <p:txBody>
          <a:bodyPr anchor="b">
            <a:noAutofit/>
          </a:bodyPr>
          <a:lstStyle>
            <a:lvl1pPr algn="l">
              <a:defRPr sz="3200" b="0"/>
            </a:lvl1pPr>
          </a:lstStyle>
          <a:p>
            <a:r>
              <a:rPr lang="sv-SE"/>
              <a:t>Klicka här för att ändra rubriken</a:t>
            </a:r>
          </a:p>
        </p:txBody>
      </p:sp>
      <p:sp>
        <p:nvSpPr>
          <p:cNvPr id="5" name="Platshållare för innehåll 2"/>
          <p:cNvSpPr>
            <a:spLocks noGrp="1"/>
          </p:cNvSpPr>
          <p:nvPr>
            <p:ph idx="1"/>
          </p:nvPr>
        </p:nvSpPr>
        <p:spPr>
          <a:xfrm>
            <a:off x="352605" y="891183"/>
            <a:ext cx="7812433" cy="3456384"/>
          </a:xfrm>
        </p:spPr>
        <p:txBody>
          <a:bodyPr/>
          <a:lstStyle>
            <a:lvl1pPr marL="0" indent="0">
              <a:buNone/>
              <a:defRPr sz="1800" b="0"/>
            </a:lvl1pPr>
            <a:lvl2pPr marL="742950" indent="-285750">
              <a:lnSpc>
                <a:spcPct val="130000"/>
              </a:lnSpc>
              <a:spcBef>
                <a:spcPts val="0"/>
              </a:spcBef>
              <a:spcAft>
                <a:spcPts val="600"/>
              </a:spcAft>
              <a:buFont typeface="Arial" panose="020B0604020202020204" pitchFamily="34" charset="0"/>
              <a:buChar char="•"/>
              <a:defRPr sz="1600" b="0"/>
            </a:lvl2pPr>
            <a:lvl3pPr>
              <a:lnSpc>
                <a:spcPct val="130000"/>
              </a:lnSpc>
              <a:spcBef>
                <a:spcPts val="0"/>
              </a:spcBef>
              <a:spcAft>
                <a:spcPts val="600"/>
              </a:spcAft>
              <a:defRPr sz="1400"/>
            </a:lvl3pPr>
            <a:lvl4pPr marL="1600200" indent="-228600">
              <a:lnSpc>
                <a:spcPct val="130000"/>
              </a:lnSpc>
              <a:spcBef>
                <a:spcPts val="0"/>
              </a:spcBef>
              <a:spcAft>
                <a:spcPts val="600"/>
              </a:spcAft>
              <a:buFont typeface="Arial" panose="020B0604020202020204" pitchFamily="34" charset="0"/>
              <a:buChar char="•"/>
              <a:defRPr sz="1200"/>
            </a:lvl4pPr>
            <a:lvl5pPr marL="1828800" indent="0">
              <a:lnSpc>
                <a:spcPct val="130000"/>
              </a:lnSpc>
              <a:spcBef>
                <a:spcPts val="0"/>
              </a:spcBef>
              <a:spcAft>
                <a:spcPts val="600"/>
              </a:spcAft>
              <a:buFont typeface="Arial" panose="020B0604020202020204" pitchFamily="34" charset="0"/>
              <a:buNone/>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343110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32474" y="251548"/>
            <a:ext cx="8013576" cy="714807"/>
          </a:xfrm>
          <a:prstGeom prst="rect">
            <a:avLst/>
          </a:prstGeom>
        </p:spPr>
        <p:txBody>
          <a:bodyPr vert="horz" lIns="91440" tIns="45720" rIns="91440" bIns="45720" rtlCol="0" anchor="t" anchorCtr="0">
            <a:normAutofit/>
          </a:bodyPr>
          <a:lstStyle/>
          <a:p>
            <a:r>
              <a:rPr lang="sv-SE"/>
              <a:t>Klicka här för att ändra rubriken</a:t>
            </a:r>
          </a:p>
        </p:txBody>
      </p:sp>
      <p:sp>
        <p:nvSpPr>
          <p:cNvPr id="3" name="Platshållare för text 2"/>
          <p:cNvSpPr>
            <a:spLocks noGrp="1"/>
          </p:cNvSpPr>
          <p:nvPr>
            <p:ph type="body" idx="1"/>
          </p:nvPr>
        </p:nvSpPr>
        <p:spPr>
          <a:xfrm>
            <a:off x="352578" y="1007522"/>
            <a:ext cx="8003232" cy="3078342"/>
          </a:xfrm>
          <a:prstGeom prst="rect">
            <a:avLst/>
          </a:prstGeom>
        </p:spPr>
        <p:txBody>
          <a:bodyPr vert="horz" lIns="91440" tIns="45720" rIns="91440" bIns="45720" rtlCol="0">
            <a:noAutofit/>
          </a:bodyPr>
          <a:lstStyle/>
          <a:p>
            <a:pPr lvl="0"/>
            <a:r>
              <a:rPr lang="sv-SE"/>
              <a:t>Klicka här för att ändra 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17F6FA0B-B1DF-4FFD-BC93-048BB07B2D9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05409" y="4502440"/>
            <a:ext cx="996686" cy="410400"/>
          </a:xfrm>
          <a:prstGeom prst="rect">
            <a:avLst/>
          </a:prstGeom>
        </p:spPr>
      </p:pic>
    </p:spTree>
    <p:extLst>
      <p:ext uri="{BB962C8B-B14F-4D97-AF65-F5344CB8AC3E}">
        <p14:creationId xmlns:p14="http://schemas.microsoft.com/office/powerpoint/2010/main" val="2553579468"/>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50" r:id="rId3"/>
    <p:sldLayoutId id="2147483664" r:id="rId4"/>
    <p:sldLayoutId id="2147483670" r:id="rId5"/>
    <p:sldLayoutId id="2147483671" r:id="rId6"/>
    <p:sldLayoutId id="2147483649" r:id="rId7"/>
    <p:sldLayoutId id="2147483673" r:id="rId8"/>
    <p:sldLayoutId id="2147483668" r:id="rId9"/>
    <p:sldLayoutId id="2147483666" r:id="rId10"/>
    <p:sldLayoutId id="2147483669" r:id="rId11"/>
    <p:sldLayoutId id="2147483657" r:id="rId12"/>
    <p:sldLayoutId id="2147483655" r:id="rId13"/>
    <p:sldLayoutId id="2147483689" r:id="rId14"/>
  </p:sldLayoutIdLst>
  <p:txStyles>
    <p:titleStyle>
      <a:lvl1pPr marL="0" indent="0" algn="l" defTabSz="914400" rtl="0" eaLnBrk="1" latinLnBrk="0" hangingPunct="1">
        <a:lnSpc>
          <a:spcPct val="100000"/>
        </a:lnSpc>
        <a:spcBef>
          <a:spcPct val="0"/>
        </a:spcBef>
        <a:spcAft>
          <a:spcPts val="600"/>
        </a:spcAft>
        <a:buNone/>
        <a:defRPr sz="3200" b="0" kern="1200">
          <a:solidFill>
            <a:schemeClr val="tx1"/>
          </a:solidFill>
          <a:latin typeface="+mj-lt"/>
          <a:ea typeface="+mj-ea"/>
          <a:cs typeface="Arial" pitchFamily="34" charset="0"/>
        </a:defRPr>
      </a:lvl1pPr>
    </p:titleStyle>
    <p:bodyStyle>
      <a:lvl1pPr marL="342900" indent="-342900" algn="l" defTabSz="914400" rtl="0" eaLnBrk="1" latinLnBrk="0" hangingPunct="1">
        <a:lnSpc>
          <a:spcPct val="130000"/>
        </a:lnSpc>
        <a:spcBef>
          <a:spcPts val="0"/>
        </a:spcBef>
        <a:spcAft>
          <a:spcPts val="600"/>
        </a:spcAft>
        <a:buFont typeface="Arial" pitchFamily="34" charset="0"/>
        <a:buChar char="•"/>
        <a:defRPr sz="2000" kern="1200">
          <a:solidFill>
            <a:srgbClr val="555555"/>
          </a:solidFill>
          <a:latin typeface="+mj-lt"/>
          <a:ea typeface="+mn-ea"/>
          <a:cs typeface="Arial" pitchFamily="34" charset="0"/>
        </a:defRPr>
      </a:lvl1pPr>
      <a:lvl2pPr marL="742950" indent="-285750" algn="l" defTabSz="914400" rtl="0" eaLnBrk="1" latinLnBrk="0" hangingPunct="1">
        <a:lnSpc>
          <a:spcPct val="130000"/>
        </a:lnSpc>
        <a:spcBef>
          <a:spcPts val="0"/>
        </a:spcBef>
        <a:spcAft>
          <a:spcPts val="600"/>
        </a:spcAft>
        <a:buFont typeface="Arial" pitchFamily="34" charset="0"/>
        <a:buChar char="•"/>
        <a:defRPr sz="1800" kern="1200">
          <a:solidFill>
            <a:srgbClr val="555555"/>
          </a:solidFill>
          <a:latin typeface="+mj-lt"/>
          <a:ea typeface="+mn-ea"/>
          <a:cs typeface="Arial" pitchFamily="34" charset="0"/>
        </a:defRPr>
      </a:lvl2pPr>
      <a:lvl3pPr marL="1143000" indent="-228600" algn="l" defTabSz="914400" rtl="0" eaLnBrk="1" latinLnBrk="0" hangingPunct="1">
        <a:lnSpc>
          <a:spcPct val="130000"/>
        </a:lnSpc>
        <a:spcBef>
          <a:spcPts val="0"/>
        </a:spcBef>
        <a:spcAft>
          <a:spcPts val="600"/>
        </a:spcAft>
        <a:buFont typeface="Arial" pitchFamily="34" charset="0"/>
        <a:buChar char="•"/>
        <a:defRPr sz="1600" kern="1200">
          <a:solidFill>
            <a:srgbClr val="555555"/>
          </a:solidFill>
          <a:latin typeface="+mj-lt"/>
          <a:ea typeface="+mn-ea"/>
          <a:cs typeface="Arial" pitchFamily="34" charset="0"/>
        </a:defRPr>
      </a:lvl3pPr>
      <a:lvl4pPr marL="1600200" indent="-228600" algn="l" defTabSz="914400" rtl="0" eaLnBrk="1" latinLnBrk="0" hangingPunct="1">
        <a:lnSpc>
          <a:spcPct val="130000"/>
        </a:lnSpc>
        <a:spcBef>
          <a:spcPts val="0"/>
        </a:spcBef>
        <a:spcAft>
          <a:spcPts val="600"/>
        </a:spcAft>
        <a:buFont typeface="Arial" pitchFamily="34" charset="0"/>
        <a:buChar char="•"/>
        <a:defRPr sz="1400" kern="1200">
          <a:solidFill>
            <a:srgbClr val="555555"/>
          </a:solidFill>
          <a:latin typeface="+mj-lt"/>
          <a:ea typeface="+mn-ea"/>
          <a:cs typeface="Arial" pitchFamily="34" charset="0"/>
        </a:defRPr>
      </a:lvl4pPr>
      <a:lvl5pPr marL="2057400" indent="-228600" algn="l" defTabSz="914400" rtl="0" eaLnBrk="1" latinLnBrk="0" hangingPunct="1">
        <a:lnSpc>
          <a:spcPct val="130000"/>
        </a:lnSpc>
        <a:spcBef>
          <a:spcPts val="0"/>
        </a:spcBef>
        <a:spcAft>
          <a:spcPts val="600"/>
        </a:spcAft>
        <a:buFont typeface="Arial" pitchFamily="34" charset="0"/>
        <a:buChar char="•"/>
        <a:defRPr sz="1200" kern="1200">
          <a:solidFill>
            <a:srgbClr val="555555"/>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32474" y="251548"/>
            <a:ext cx="8013576" cy="714807"/>
          </a:xfrm>
          <a:prstGeom prst="rect">
            <a:avLst/>
          </a:prstGeom>
        </p:spPr>
        <p:txBody>
          <a:bodyPr vert="horz" lIns="91440" tIns="45720" rIns="91440" bIns="45720" rtlCol="0" anchor="t" anchorCtr="0">
            <a:normAutofit/>
          </a:bodyPr>
          <a:lstStyle/>
          <a:p>
            <a:r>
              <a:rPr lang="sv-SE"/>
              <a:t>Klicka här för att ändra rubriken</a:t>
            </a:r>
          </a:p>
        </p:txBody>
      </p:sp>
      <p:sp>
        <p:nvSpPr>
          <p:cNvPr id="3" name="Platshållare för text 2"/>
          <p:cNvSpPr>
            <a:spLocks noGrp="1"/>
          </p:cNvSpPr>
          <p:nvPr>
            <p:ph type="body" idx="1"/>
          </p:nvPr>
        </p:nvSpPr>
        <p:spPr>
          <a:xfrm>
            <a:off x="352578" y="1007522"/>
            <a:ext cx="8003232" cy="3078342"/>
          </a:xfrm>
          <a:prstGeom prst="rect">
            <a:avLst/>
          </a:prstGeom>
        </p:spPr>
        <p:txBody>
          <a:bodyPr vert="horz" lIns="91440" tIns="45720" rIns="91440" bIns="45720" rtlCol="0">
            <a:noAutofit/>
          </a:bodyPr>
          <a:lstStyle/>
          <a:p>
            <a:pPr lvl="0"/>
            <a:r>
              <a:rPr lang="sv-SE"/>
              <a:t>Klicka här för att ändra 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17F6FA0B-B1DF-4FFD-BC93-048BB07B2D9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05409" y="4502440"/>
            <a:ext cx="996686" cy="410400"/>
          </a:xfrm>
          <a:prstGeom prst="rect">
            <a:avLst/>
          </a:prstGeom>
        </p:spPr>
      </p:pic>
    </p:spTree>
    <p:extLst>
      <p:ext uri="{BB962C8B-B14F-4D97-AF65-F5344CB8AC3E}">
        <p14:creationId xmlns:p14="http://schemas.microsoft.com/office/powerpoint/2010/main" val="35101400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marL="0" indent="0" algn="l" defTabSz="914400" rtl="0" eaLnBrk="1" latinLnBrk="0" hangingPunct="1">
        <a:lnSpc>
          <a:spcPct val="100000"/>
        </a:lnSpc>
        <a:spcBef>
          <a:spcPct val="0"/>
        </a:spcBef>
        <a:spcAft>
          <a:spcPts val="600"/>
        </a:spcAft>
        <a:buNone/>
        <a:defRPr sz="3200" b="0" kern="1200">
          <a:solidFill>
            <a:schemeClr val="tx1"/>
          </a:solidFill>
          <a:latin typeface="+mj-lt"/>
          <a:ea typeface="+mj-ea"/>
          <a:cs typeface="Arial" pitchFamily="34" charset="0"/>
        </a:defRPr>
      </a:lvl1pPr>
    </p:titleStyle>
    <p:bodyStyle>
      <a:lvl1pPr marL="342900" indent="-342900" algn="l" defTabSz="914400" rtl="0" eaLnBrk="1" latinLnBrk="0" hangingPunct="1">
        <a:lnSpc>
          <a:spcPct val="130000"/>
        </a:lnSpc>
        <a:spcBef>
          <a:spcPts val="0"/>
        </a:spcBef>
        <a:spcAft>
          <a:spcPts val="600"/>
        </a:spcAft>
        <a:buFont typeface="Arial" pitchFamily="34" charset="0"/>
        <a:buChar char="•"/>
        <a:defRPr sz="2000" kern="1200">
          <a:solidFill>
            <a:srgbClr val="555555"/>
          </a:solidFill>
          <a:latin typeface="+mj-lt"/>
          <a:ea typeface="+mn-ea"/>
          <a:cs typeface="Arial" pitchFamily="34" charset="0"/>
        </a:defRPr>
      </a:lvl1pPr>
      <a:lvl2pPr marL="742950" indent="-285750" algn="l" defTabSz="914400" rtl="0" eaLnBrk="1" latinLnBrk="0" hangingPunct="1">
        <a:lnSpc>
          <a:spcPct val="130000"/>
        </a:lnSpc>
        <a:spcBef>
          <a:spcPts val="0"/>
        </a:spcBef>
        <a:spcAft>
          <a:spcPts val="600"/>
        </a:spcAft>
        <a:buFont typeface="Arial" pitchFamily="34" charset="0"/>
        <a:buChar char="•"/>
        <a:defRPr sz="1800" kern="1200">
          <a:solidFill>
            <a:srgbClr val="555555"/>
          </a:solidFill>
          <a:latin typeface="+mj-lt"/>
          <a:ea typeface="+mn-ea"/>
          <a:cs typeface="Arial" pitchFamily="34" charset="0"/>
        </a:defRPr>
      </a:lvl2pPr>
      <a:lvl3pPr marL="1143000" indent="-228600" algn="l" defTabSz="914400" rtl="0" eaLnBrk="1" latinLnBrk="0" hangingPunct="1">
        <a:lnSpc>
          <a:spcPct val="130000"/>
        </a:lnSpc>
        <a:spcBef>
          <a:spcPts val="0"/>
        </a:spcBef>
        <a:spcAft>
          <a:spcPts val="600"/>
        </a:spcAft>
        <a:buFont typeface="Arial" pitchFamily="34" charset="0"/>
        <a:buChar char="•"/>
        <a:defRPr sz="1600" kern="1200">
          <a:solidFill>
            <a:srgbClr val="555555"/>
          </a:solidFill>
          <a:latin typeface="+mj-lt"/>
          <a:ea typeface="+mn-ea"/>
          <a:cs typeface="Arial" pitchFamily="34" charset="0"/>
        </a:defRPr>
      </a:lvl3pPr>
      <a:lvl4pPr marL="1600200" indent="-228600" algn="l" defTabSz="914400" rtl="0" eaLnBrk="1" latinLnBrk="0" hangingPunct="1">
        <a:lnSpc>
          <a:spcPct val="130000"/>
        </a:lnSpc>
        <a:spcBef>
          <a:spcPts val="0"/>
        </a:spcBef>
        <a:spcAft>
          <a:spcPts val="600"/>
        </a:spcAft>
        <a:buFont typeface="Arial" pitchFamily="34" charset="0"/>
        <a:buChar char="•"/>
        <a:defRPr sz="1400" kern="1200">
          <a:solidFill>
            <a:srgbClr val="555555"/>
          </a:solidFill>
          <a:latin typeface="+mj-lt"/>
          <a:ea typeface="+mn-ea"/>
          <a:cs typeface="Arial" pitchFamily="34" charset="0"/>
        </a:defRPr>
      </a:lvl4pPr>
      <a:lvl5pPr marL="2057400" indent="-228600" algn="l" defTabSz="914400" rtl="0" eaLnBrk="1" latinLnBrk="0" hangingPunct="1">
        <a:lnSpc>
          <a:spcPct val="130000"/>
        </a:lnSpc>
        <a:spcBef>
          <a:spcPts val="0"/>
        </a:spcBef>
        <a:spcAft>
          <a:spcPts val="600"/>
        </a:spcAft>
        <a:buFont typeface="Arial" pitchFamily="34" charset="0"/>
        <a:buChar char="•"/>
        <a:defRPr sz="1200" kern="1200">
          <a:solidFill>
            <a:srgbClr val="555555"/>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pxhere.com/sv/photo/65074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1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image" Target="../media/image34.svg"/><Relationship Id="rId11" Type="http://schemas.openxmlformats.org/officeDocument/2006/relationships/image" Target="../media/image12.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statva.skr.se/SASVisualAnalytics/?reportUri=%2Freports%2Freports%2F5ea2b409-a947-426e-b832-7494fcf31711&amp;sectionIndex=0&amp;sso_guest=true&amp;reportViewOnly=true&amp;reportContextBar=false&amp;pageNavigation=false&amp;sas-welcome=false"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3.png"/><Relationship Id="rId7" Type="http://schemas.openxmlformats.org/officeDocument/2006/relationships/image" Target="../media/image39.sv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4.svg"/></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2.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32.svg"/><Relationship Id="rId5" Type="http://schemas.openxmlformats.org/officeDocument/2006/relationships/image" Target="../media/image39.svg"/><Relationship Id="rId4" Type="http://schemas.openxmlformats.org/officeDocument/2006/relationships/image" Target="../media/image31.png"/><Relationship Id="rId9" Type="http://schemas.openxmlformats.org/officeDocument/2006/relationships/image" Target="../media/image42.svg"/></Relationships>
</file>

<file path=ppt/slides/_rels/slide2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23.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svg"/><Relationship Id="rId18" Type="http://schemas.openxmlformats.org/officeDocument/2006/relationships/image" Target="../media/image58.png"/><Relationship Id="rId3" Type="http://schemas.openxmlformats.org/officeDocument/2006/relationships/image" Target="../media/image43.jpeg"/><Relationship Id="rId21" Type="http://schemas.openxmlformats.org/officeDocument/2006/relationships/image" Target="../media/image61.svg"/><Relationship Id="rId7" Type="http://schemas.openxmlformats.org/officeDocument/2006/relationships/image" Target="../media/image47.jpeg"/><Relationship Id="rId12" Type="http://schemas.openxmlformats.org/officeDocument/2006/relationships/image" Target="../media/image52.png"/><Relationship Id="rId17" Type="http://schemas.openxmlformats.org/officeDocument/2006/relationships/image" Target="../media/image57.svg"/><Relationship Id="rId25" Type="http://schemas.microsoft.com/office/2007/relationships/hdphoto" Target="../media/hdphoto1.wdp"/><Relationship Id="rId2" Type="http://schemas.openxmlformats.org/officeDocument/2006/relationships/notesSlide" Target="../notesSlides/notesSlide23.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10.xml"/><Relationship Id="rId6" Type="http://schemas.openxmlformats.org/officeDocument/2006/relationships/image" Target="../media/image46.jpeg"/><Relationship Id="rId11" Type="http://schemas.openxmlformats.org/officeDocument/2006/relationships/image" Target="../media/image51.jpeg"/><Relationship Id="rId24" Type="http://schemas.openxmlformats.org/officeDocument/2006/relationships/image" Target="../media/image64.png"/><Relationship Id="rId5" Type="http://schemas.openxmlformats.org/officeDocument/2006/relationships/image" Target="../media/image45.jpeg"/><Relationship Id="rId15" Type="http://schemas.openxmlformats.org/officeDocument/2006/relationships/image" Target="../media/image55.svg"/><Relationship Id="rId23" Type="http://schemas.openxmlformats.org/officeDocument/2006/relationships/image" Target="../media/image63.jpeg"/><Relationship Id="rId10" Type="http://schemas.openxmlformats.org/officeDocument/2006/relationships/image" Target="../media/image50.jpeg"/><Relationship Id="rId19" Type="http://schemas.openxmlformats.org/officeDocument/2006/relationships/image" Target="../media/image59.svg"/><Relationship Id="rId4" Type="http://schemas.openxmlformats.org/officeDocument/2006/relationships/image" Target="../media/image44.jpe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2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9.png"/><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30.svg"/><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flexspan.blogspot.com/2019/08/digital-utanforskap-bland-seniorer-ny.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7.sv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69.svg"/><Relationship Id="rId5" Type="http://schemas.openxmlformats.org/officeDocument/2006/relationships/image" Target="../media/image66.png"/><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växt, blomma, utomhus, sippsläktet&#10;&#10;AI-genererat innehåll kan vara felaktigt.">
            <a:extLst>
              <a:ext uri="{FF2B5EF4-FFF2-40B4-BE49-F238E27FC236}">
                <a16:creationId xmlns:a16="http://schemas.microsoft.com/office/drawing/2014/main" id="{E7220B3E-B420-39C2-4AA2-F0C5832B8555}"/>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8696" b="28696"/>
          <a:stretch/>
        </p:blipFill>
        <p:spPr>
          <a:xfrm>
            <a:off x="20" y="10"/>
            <a:ext cx="9143980" cy="2912354"/>
          </a:xfrm>
          <a:noFill/>
        </p:spPr>
      </p:pic>
      <p:sp>
        <p:nvSpPr>
          <p:cNvPr id="12" name="Title 2">
            <a:extLst>
              <a:ext uri="{FF2B5EF4-FFF2-40B4-BE49-F238E27FC236}">
                <a16:creationId xmlns:a16="http://schemas.microsoft.com/office/drawing/2014/main" id="{237D5C32-558D-6526-E81C-A431324CE583}"/>
              </a:ext>
            </a:extLst>
          </p:cNvPr>
          <p:cNvSpPr>
            <a:spLocks noGrp="1"/>
          </p:cNvSpPr>
          <p:nvPr>
            <p:ph type="title"/>
          </p:nvPr>
        </p:nvSpPr>
        <p:spPr>
          <a:xfrm>
            <a:off x="228600" y="1346120"/>
            <a:ext cx="4584576" cy="728322"/>
          </a:xfrm>
        </p:spPr>
        <p:txBody>
          <a:bodyPr>
            <a:normAutofit fontScale="90000"/>
          </a:bodyPr>
          <a:lstStyle/>
          <a:p>
            <a:r>
              <a:rPr lang="en-US" dirty="0"/>
              <a:t>Äldrenämndens planeringsförutsättningar inför 2026 och vidare</a:t>
            </a:r>
          </a:p>
        </p:txBody>
      </p:sp>
      <p:sp>
        <p:nvSpPr>
          <p:cNvPr id="4" name="Platshållare för text 3">
            <a:extLst>
              <a:ext uri="{FF2B5EF4-FFF2-40B4-BE49-F238E27FC236}">
                <a16:creationId xmlns:a16="http://schemas.microsoft.com/office/drawing/2014/main" id="{D9C7F371-63C4-12FD-3933-7562A8AD8754}"/>
              </a:ext>
            </a:extLst>
          </p:cNvPr>
          <p:cNvSpPr>
            <a:spLocks noGrp="1"/>
          </p:cNvSpPr>
          <p:nvPr>
            <p:ph type="body" sz="half" idx="2"/>
          </p:nvPr>
        </p:nvSpPr>
        <p:spPr>
          <a:xfrm>
            <a:off x="228600" y="3251200"/>
            <a:ext cx="4255993" cy="1092199"/>
          </a:xfrm>
        </p:spPr>
        <p:txBody>
          <a:bodyPr vert="horz" lIns="91440" tIns="45720" rIns="91440" bIns="45720" rtlCol="0" anchor="t">
            <a:normAutofit/>
          </a:bodyPr>
          <a:lstStyle/>
          <a:p>
            <a:pPr>
              <a:lnSpc>
                <a:spcPct val="120000"/>
              </a:lnSpc>
            </a:pPr>
            <a:r>
              <a:rPr lang="sv-SE" sz="1200" dirty="0">
                <a:solidFill>
                  <a:srgbClr val="000000"/>
                </a:solidFill>
                <a:cs typeface="Arial"/>
              </a:rPr>
              <a:t>Carina Nylander </a:t>
            </a:r>
          </a:p>
          <a:p>
            <a:pPr>
              <a:lnSpc>
                <a:spcPct val="120000"/>
              </a:lnSpc>
            </a:pPr>
            <a:r>
              <a:rPr lang="sv-SE" sz="1200" dirty="0">
                <a:solidFill>
                  <a:srgbClr val="000000"/>
                </a:solidFill>
                <a:cs typeface="Arial"/>
              </a:rPr>
              <a:t>Ekonomichef</a:t>
            </a:r>
          </a:p>
          <a:p>
            <a:pPr>
              <a:lnSpc>
                <a:spcPct val="120000"/>
              </a:lnSpc>
            </a:pPr>
            <a:endParaRPr lang="sv-SE" sz="1200" dirty="0">
              <a:solidFill>
                <a:srgbClr val="000000"/>
              </a:solidFill>
              <a:cs typeface="Arial"/>
            </a:endParaRPr>
          </a:p>
          <a:p>
            <a:endParaRPr lang="sv-SE" sz="1700" dirty="0">
              <a:solidFill>
                <a:srgbClr val="000000"/>
              </a:solidFill>
              <a:ea typeface="Calibri"/>
            </a:endParaRPr>
          </a:p>
          <a:p>
            <a:endParaRPr lang="sv-SE" sz="1700" dirty="0">
              <a:solidFill>
                <a:srgbClr val="000000"/>
              </a:solidFill>
              <a:ea typeface="Calibri"/>
            </a:endParaRPr>
          </a:p>
          <a:p>
            <a:endParaRPr lang="sv-SE" sz="1700" dirty="0">
              <a:solidFill>
                <a:srgbClr val="000000"/>
              </a:solidFill>
              <a:ea typeface="Calibri"/>
            </a:endParaRPr>
          </a:p>
          <a:p>
            <a:endParaRPr lang="sv-SE" sz="1200" b="1" dirty="0">
              <a:solidFill>
                <a:srgbClr val="000000"/>
              </a:solidFill>
              <a:ea typeface="Calibri"/>
            </a:endParaRPr>
          </a:p>
          <a:p>
            <a:endParaRPr lang="sv-SE" b="1" dirty="0">
              <a:solidFill>
                <a:srgbClr val="FF0000"/>
              </a:solidFill>
              <a:ea typeface="Calibri"/>
            </a:endParaRPr>
          </a:p>
        </p:txBody>
      </p:sp>
      <p:sp>
        <p:nvSpPr>
          <p:cNvPr id="5" name="Platshållare för text 4">
            <a:extLst>
              <a:ext uri="{FF2B5EF4-FFF2-40B4-BE49-F238E27FC236}">
                <a16:creationId xmlns:a16="http://schemas.microsoft.com/office/drawing/2014/main" id="{39B54B3C-2199-0DAD-7771-6BA2611D96FF}"/>
              </a:ext>
            </a:extLst>
          </p:cNvPr>
          <p:cNvSpPr>
            <a:spLocks noGrp="1"/>
          </p:cNvSpPr>
          <p:nvPr>
            <p:ph type="body" sz="half" idx="10"/>
          </p:nvPr>
        </p:nvSpPr>
        <p:spPr>
          <a:xfrm>
            <a:off x="4966858" y="3355650"/>
            <a:ext cx="3730333" cy="836280"/>
          </a:xfrm>
        </p:spPr>
        <p:txBody>
          <a:bodyPr vert="horz" lIns="91440" tIns="45720" rIns="91440" bIns="45720" rtlCol="0" anchor="t">
            <a:normAutofit lnSpcReduction="10000"/>
          </a:bodyPr>
          <a:lstStyle/>
          <a:p>
            <a:r>
              <a:rPr lang="sv-SE" dirty="0">
                <a:cs typeface="Arial"/>
              </a:rPr>
              <a:t>Fördjupad planeringsdialog i </a:t>
            </a:r>
            <a:r>
              <a:rPr lang="sv-SE" dirty="0" err="1">
                <a:cs typeface="Arial"/>
              </a:rPr>
              <a:t>Ksnau</a:t>
            </a:r>
            <a:r>
              <a:rPr lang="sv-SE" dirty="0">
                <a:cs typeface="Arial"/>
              </a:rPr>
              <a:t> information i Umeå Pensionärsråd </a:t>
            </a:r>
          </a:p>
          <a:p>
            <a:endParaRPr lang="sv-SE" dirty="0">
              <a:ea typeface="Calibri"/>
            </a:endParaRPr>
          </a:p>
        </p:txBody>
      </p:sp>
    </p:spTree>
    <p:extLst>
      <p:ext uri="{BB962C8B-B14F-4D97-AF65-F5344CB8AC3E}">
        <p14:creationId xmlns:p14="http://schemas.microsoft.com/office/powerpoint/2010/main" val="326941546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B66B9-E1BD-5B53-D53B-E6EA3B24247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231370F-9D4B-0200-8972-0FCFFE1C5F82}"/>
              </a:ext>
            </a:extLst>
          </p:cNvPr>
          <p:cNvSpPr>
            <a:spLocks noGrp="1"/>
          </p:cNvSpPr>
          <p:nvPr>
            <p:ph type="title"/>
          </p:nvPr>
        </p:nvSpPr>
        <p:spPr>
          <a:xfrm>
            <a:off x="292685" y="65248"/>
            <a:ext cx="8099693" cy="486054"/>
          </a:xfrm>
        </p:spPr>
        <p:txBody>
          <a:bodyPr/>
          <a:lstStyle/>
          <a:p>
            <a:r>
              <a:rPr lang="sv-SE" sz="2700" b="1"/>
              <a:t>Försörjningskvot – Indexerad utveckling (80+år), 2024=100</a:t>
            </a:r>
          </a:p>
        </p:txBody>
      </p:sp>
      <p:pic>
        <p:nvPicPr>
          <p:cNvPr id="5" name="Bildobjekt 4">
            <a:extLst>
              <a:ext uri="{FF2B5EF4-FFF2-40B4-BE49-F238E27FC236}">
                <a16:creationId xmlns:a16="http://schemas.microsoft.com/office/drawing/2014/main" id="{4F5B7C0D-FDC0-CFAC-D8CA-442BCD4A47AC}"/>
              </a:ext>
            </a:extLst>
          </p:cNvPr>
          <p:cNvPicPr>
            <a:picLocks noChangeAspect="1"/>
          </p:cNvPicPr>
          <p:nvPr/>
        </p:nvPicPr>
        <p:blipFill>
          <a:blip r:embed="rId3"/>
          <a:stretch>
            <a:fillRect/>
          </a:stretch>
        </p:blipFill>
        <p:spPr>
          <a:xfrm>
            <a:off x="0" y="946029"/>
            <a:ext cx="9144000" cy="4197471"/>
          </a:xfrm>
          <a:prstGeom prst="rect">
            <a:avLst/>
          </a:prstGeom>
        </p:spPr>
      </p:pic>
      <p:cxnSp>
        <p:nvCxnSpPr>
          <p:cNvPr id="4" name="Rak pilkoppling 3">
            <a:extLst>
              <a:ext uri="{FF2B5EF4-FFF2-40B4-BE49-F238E27FC236}">
                <a16:creationId xmlns:a16="http://schemas.microsoft.com/office/drawing/2014/main" id="{ADD370F7-7B4D-39A7-B8C6-048132879111}"/>
              </a:ext>
            </a:extLst>
          </p:cNvPr>
          <p:cNvCxnSpPr/>
          <p:nvPr/>
        </p:nvCxnSpPr>
        <p:spPr>
          <a:xfrm flipH="1">
            <a:off x="7295322" y="2087217"/>
            <a:ext cx="384313" cy="0"/>
          </a:xfrm>
          <a:prstGeom prst="straightConnector1">
            <a:avLst/>
          </a:prstGeom>
          <a:ln>
            <a:solidFill>
              <a:srgbClr val="F9C62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7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a:extLst>
              <a:ext uri="{FF2B5EF4-FFF2-40B4-BE49-F238E27FC236}">
                <a16:creationId xmlns:a16="http://schemas.microsoft.com/office/drawing/2014/main" id="{EDED2BD1-5944-9443-7705-ADC8365C105A}"/>
              </a:ext>
            </a:extLst>
          </p:cNvPr>
          <p:cNvSpPr>
            <a:spLocks noGrp="1"/>
          </p:cNvSpPr>
          <p:nvPr>
            <p:ph type="title"/>
          </p:nvPr>
        </p:nvSpPr>
        <p:spPr>
          <a:xfrm>
            <a:off x="354100" y="249492"/>
            <a:ext cx="8099693" cy="486054"/>
          </a:xfrm>
        </p:spPr>
        <p:txBody>
          <a:bodyPr anchor="t">
            <a:normAutofit/>
          </a:bodyPr>
          <a:lstStyle/>
          <a:p>
            <a:pPr algn="ctr">
              <a:lnSpc>
                <a:spcPct val="90000"/>
              </a:lnSpc>
            </a:pPr>
            <a:r>
              <a:rPr lang="en-US" sz="2200" b="1"/>
              <a:t>Äldreomsorgen och kompetensförsörjningutmaningen</a:t>
            </a:r>
          </a:p>
        </p:txBody>
      </p:sp>
      <p:pic>
        <p:nvPicPr>
          <p:cNvPr id="1026" name="Picture 2" descr="En bild som visar Barnkonst, rita, tecknad serie, illustration&#10;&#10;Automatiskt genererad beskrivning">
            <a:extLst>
              <a:ext uri="{FF2B5EF4-FFF2-40B4-BE49-F238E27FC236}">
                <a16:creationId xmlns:a16="http://schemas.microsoft.com/office/drawing/2014/main" id="{06C21A1F-5608-E52D-636F-704EC2C2EB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06"/>
          <a:stretch/>
        </p:blipFill>
        <p:spPr bwMode="auto">
          <a:xfrm>
            <a:off x="0" y="976032"/>
            <a:ext cx="7840980" cy="4316058"/>
          </a:xfrm>
          <a:prstGeom prst="rect">
            <a:avLst/>
          </a:prstGeom>
          <a:noFill/>
        </p:spPr>
      </p:pic>
    </p:spTree>
    <p:extLst>
      <p:ext uri="{BB962C8B-B14F-4D97-AF65-F5344CB8AC3E}">
        <p14:creationId xmlns:p14="http://schemas.microsoft.com/office/powerpoint/2010/main" val="238821239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D6B05-FA09-03A7-3A9A-647E63D4816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B20E58C-4DFC-1945-2FD0-7B570118EF94}"/>
              </a:ext>
            </a:extLst>
          </p:cNvPr>
          <p:cNvSpPr>
            <a:spLocks noGrp="1"/>
          </p:cNvSpPr>
          <p:nvPr>
            <p:ph type="title"/>
          </p:nvPr>
        </p:nvSpPr>
        <p:spPr/>
        <p:txBody>
          <a:bodyPr/>
          <a:lstStyle/>
          <a:p>
            <a:r>
              <a:rPr lang="sv-SE" sz="3400" b="1"/>
              <a:t>Kompetensbehovsprognos 2025 - 2035</a:t>
            </a:r>
          </a:p>
        </p:txBody>
      </p:sp>
      <p:pic>
        <p:nvPicPr>
          <p:cNvPr id="4" name="Bildobjekt 3">
            <a:extLst>
              <a:ext uri="{FF2B5EF4-FFF2-40B4-BE49-F238E27FC236}">
                <a16:creationId xmlns:a16="http://schemas.microsoft.com/office/drawing/2014/main" id="{7B514677-183F-A8FC-9A9D-25473434E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991" y="1138116"/>
            <a:ext cx="3338157" cy="3240360"/>
          </a:xfrm>
          <a:prstGeom prst="rect">
            <a:avLst/>
          </a:prstGeom>
          <a:noFill/>
        </p:spPr>
      </p:pic>
      <p:pic>
        <p:nvPicPr>
          <p:cNvPr id="8" name="Bildobjekt 7">
            <a:extLst>
              <a:ext uri="{FF2B5EF4-FFF2-40B4-BE49-F238E27FC236}">
                <a16:creationId xmlns:a16="http://schemas.microsoft.com/office/drawing/2014/main" id="{E9E523F2-F405-CECD-4EB6-5FBC1F428F7B}"/>
              </a:ext>
            </a:extLst>
          </p:cNvPr>
          <p:cNvPicPr>
            <a:picLocks noChangeAspect="1"/>
          </p:cNvPicPr>
          <p:nvPr/>
        </p:nvPicPr>
        <p:blipFill>
          <a:blip r:embed="rId4"/>
          <a:srcRect t="7423" b="-7423"/>
          <a:stretch/>
        </p:blipFill>
        <p:spPr>
          <a:xfrm>
            <a:off x="30663" y="1346583"/>
            <a:ext cx="5482328" cy="3582719"/>
          </a:xfrm>
          <a:prstGeom prst="rect">
            <a:avLst/>
          </a:prstGeom>
        </p:spPr>
      </p:pic>
      <p:sp>
        <p:nvSpPr>
          <p:cNvPr id="9" name="Ellips 8">
            <a:extLst>
              <a:ext uri="{FF2B5EF4-FFF2-40B4-BE49-F238E27FC236}">
                <a16:creationId xmlns:a16="http://schemas.microsoft.com/office/drawing/2014/main" id="{BBFA52BB-4916-7B5F-98EE-1BD53E7940C3}"/>
              </a:ext>
            </a:extLst>
          </p:cNvPr>
          <p:cNvSpPr/>
          <p:nvPr/>
        </p:nvSpPr>
        <p:spPr>
          <a:xfrm>
            <a:off x="344878" y="1243477"/>
            <a:ext cx="1120267" cy="2732183"/>
          </a:xfrm>
          <a:prstGeom prst="ellipse">
            <a:avLst/>
          </a:prstGeom>
          <a:noFill/>
          <a:ln w="28575">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385690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B4F29-B482-0B6A-83E3-AED2FAEB9C7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9EC50BD-21F8-343C-4C7A-A9EB4FEFF562}"/>
              </a:ext>
            </a:extLst>
          </p:cNvPr>
          <p:cNvSpPr>
            <a:spLocks noGrp="1"/>
          </p:cNvSpPr>
          <p:nvPr>
            <p:ph type="title"/>
          </p:nvPr>
        </p:nvSpPr>
        <p:spPr/>
        <p:txBody>
          <a:bodyPr/>
          <a:lstStyle/>
          <a:p>
            <a:r>
              <a:rPr lang="sv-SE" sz="3400" b="1"/>
              <a:t>Kompetensbehovsprognos 2025 - 2035</a:t>
            </a:r>
          </a:p>
        </p:txBody>
      </p:sp>
      <p:pic>
        <p:nvPicPr>
          <p:cNvPr id="4" name="Bildobjekt 3">
            <a:extLst>
              <a:ext uri="{FF2B5EF4-FFF2-40B4-BE49-F238E27FC236}">
                <a16:creationId xmlns:a16="http://schemas.microsoft.com/office/drawing/2014/main" id="{F6AC4096-BCCC-0D9C-EFB9-B96ABA530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991" y="1138116"/>
            <a:ext cx="3338157" cy="3240360"/>
          </a:xfrm>
          <a:prstGeom prst="rect">
            <a:avLst/>
          </a:prstGeom>
          <a:noFill/>
        </p:spPr>
      </p:pic>
      <p:pic>
        <p:nvPicPr>
          <p:cNvPr id="8" name="Bildobjekt 7">
            <a:extLst>
              <a:ext uri="{FF2B5EF4-FFF2-40B4-BE49-F238E27FC236}">
                <a16:creationId xmlns:a16="http://schemas.microsoft.com/office/drawing/2014/main" id="{34FCD857-15BC-D10D-AB7A-A16B90ECF4D9}"/>
              </a:ext>
            </a:extLst>
          </p:cNvPr>
          <p:cNvPicPr>
            <a:picLocks noChangeAspect="1"/>
          </p:cNvPicPr>
          <p:nvPr/>
        </p:nvPicPr>
        <p:blipFill>
          <a:blip r:embed="rId4"/>
          <a:srcRect t="7423" b="-7423"/>
          <a:stretch/>
        </p:blipFill>
        <p:spPr>
          <a:xfrm>
            <a:off x="30663" y="1346583"/>
            <a:ext cx="5482328" cy="3582719"/>
          </a:xfrm>
          <a:prstGeom prst="rect">
            <a:avLst/>
          </a:prstGeom>
        </p:spPr>
      </p:pic>
      <p:sp>
        <p:nvSpPr>
          <p:cNvPr id="6" name="Ellips 5">
            <a:extLst>
              <a:ext uri="{FF2B5EF4-FFF2-40B4-BE49-F238E27FC236}">
                <a16:creationId xmlns:a16="http://schemas.microsoft.com/office/drawing/2014/main" id="{54883CFA-CCE1-9DF0-A8A2-8F0D0E93E589}"/>
              </a:ext>
            </a:extLst>
          </p:cNvPr>
          <p:cNvSpPr/>
          <p:nvPr/>
        </p:nvSpPr>
        <p:spPr>
          <a:xfrm>
            <a:off x="2366480" y="1601527"/>
            <a:ext cx="1120267" cy="2732183"/>
          </a:xfrm>
          <a:prstGeom prst="ellipse">
            <a:avLst/>
          </a:prstGeom>
          <a:noFill/>
          <a:ln w="28575">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Ellips 4">
            <a:extLst>
              <a:ext uri="{FF2B5EF4-FFF2-40B4-BE49-F238E27FC236}">
                <a16:creationId xmlns:a16="http://schemas.microsoft.com/office/drawing/2014/main" id="{6D30309F-F1E3-9D9C-B610-1965655D8F25}"/>
              </a:ext>
            </a:extLst>
          </p:cNvPr>
          <p:cNvSpPr/>
          <p:nvPr/>
        </p:nvSpPr>
        <p:spPr>
          <a:xfrm>
            <a:off x="1465144" y="1621723"/>
            <a:ext cx="1012695" cy="950028"/>
          </a:xfrm>
          <a:prstGeom prst="ellipse">
            <a:avLst/>
          </a:prstGeom>
          <a:noFill/>
          <a:ln w="28575">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675795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5767E-14BD-2D4A-7BFA-04F9B3DA45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7CE999D-D489-AF0B-2693-4852786A4B7E}"/>
              </a:ext>
            </a:extLst>
          </p:cNvPr>
          <p:cNvSpPr>
            <a:spLocks noGrp="1"/>
          </p:cNvSpPr>
          <p:nvPr>
            <p:ph type="title"/>
          </p:nvPr>
        </p:nvSpPr>
        <p:spPr/>
        <p:txBody>
          <a:bodyPr/>
          <a:lstStyle/>
          <a:p>
            <a:r>
              <a:rPr lang="sv-SE" sz="3400" b="1"/>
              <a:t>Kompetensbehovsprognos 2025 - 2035</a:t>
            </a:r>
          </a:p>
        </p:txBody>
      </p:sp>
      <p:pic>
        <p:nvPicPr>
          <p:cNvPr id="4" name="Bildobjekt 3">
            <a:extLst>
              <a:ext uri="{FF2B5EF4-FFF2-40B4-BE49-F238E27FC236}">
                <a16:creationId xmlns:a16="http://schemas.microsoft.com/office/drawing/2014/main" id="{4D64BDB3-81D9-FAE0-104E-BC690E265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991" y="1138116"/>
            <a:ext cx="3338157" cy="3240360"/>
          </a:xfrm>
          <a:prstGeom prst="rect">
            <a:avLst/>
          </a:prstGeom>
          <a:noFill/>
        </p:spPr>
      </p:pic>
      <p:pic>
        <p:nvPicPr>
          <p:cNvPr id="8" name="Bildobjekt 7">
            <a:extLst>
              <a:ext uri="{FF2B5EF4-FFF2-40B4-BE49-F238E27FC236}">
                <a16:creationId xmlns:a16="http://schemas.microsoft.com/office/drawing/2014/main" id="{555B8238-C5D2-D641-DBB0-445796F59FDF}"/>
              </a:ext>
            </a:extLst>
          </p:cNvPr>
          <p:cNvPicPr>
            <a:picLocks noChangeAspect="1"/>
          </p:cNvPicPr>
          <p:nvPr/>
        </p:nvPicPr>
        <p:blipFill>
          <a:blip r:embed="rId4"/>
          <a:srcRect t="7423" b="-7423"/>
          <a:stretch/>
        </p:blipFill>
        <p:spPr>
          <a:xfrm>
            <a:off x="30663" y="1346583"/>
            <a:ext cx="5482328" cy="3582719"/>
          </a:xfrm>
          <a:prstGeom prst="rect">
            <a:avLst/>
          </a:prstGeom>
        </p:spPr>
      </p:pic>
      <p:sp>
        <p:nvSpPr>
          <p:cNvPr id="3" name="Ellips 2">
            <a:extLst>
              <a:ext uri="{FF2B5EF4-FFF2-40B4-BE49-F238E27FC236}">
                <a16:creationId xmlns:a16="http://schemas.microsoft.com/office/drawing/2014/main" id="{31F0A2DE-29D9-0948-12AA-0B57D481F313}"/>
              </a:ext>
            </a:extLst>
          </p:cNvPr>
          <p:cNvSpPr/>
          <p:nvPr/>
        </p:nvSpPr>
        <p:spPr>
          <a:xfrm>
            <a:off x="3400226" y="1346299"/>
            <a:ext cx="1120267" cy="2987411"/>
          </a:xfrm>
          <a:prstGeom prst="ellipse">
            <a:avLst/>
          </a:prstGeom>
          <a:noFill/>
          <a:ln w="28575">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112249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60DAB3-D2A2-0DBA-9CED-9310B2E5CBE2}"/>
              </a:ext>
            </a:extLst>
          </p:cNvPr>
          <p:cNvSpPr>
            <a:spLocks noGrp="1"/>
          </p:cNvSpPr>
          <p:nvPr>
            <p:ph type="title"/>
          </p:nvPr>
        </p:nvSpPr>
        <p:spPr/>
        <p:txBody>
          <a:bodyPr/>
          <a:lstStyle/>
          <a:p>
            <a:r>
              <a:rPr lang="sv-SE" sz="3400" b="1"/>
              <a:t>Kompetensbehovsprognos 2025 - 2035</a:t>
            </a:r>
          </a:p>
        </p:txBody>
      </p:sp>
      <p:pic>
        <p:nvPicPr>
          <p:cNvPr id="8" name="Bildobjekt 7">
            <a:extLst>
              <a:ext uri="{FF2B5EF4-FFF2-40B4-BE49-F238E27FC236}">
                <a16:creationId xmlns:a16="http://schemas.microsoft.com/office/drawing/2014/main" id="{7AA6FAAF-8DC1-B691-E598-E63E4D2323CF}"/>
              </a:ext>
            </a:extLst>
          </p:cNvPr>
          <p:cNvPicPr>
            <a:picLocks noChangeAspect="1"/>
          </p:cNvPicPr>
          <p:nvPr/>
        </p:nvPicPr>
        <p:blipFill>
          <a:blip r:embed="rId3"/>
          <a:srcRect t="7423" b="-7423"/>
          <a:stretch/>
        </p:blipFill>
        <p:spPr>
          <a:xfrm>
            <a:off x="30663" y="1346583"/>
            <a:ext cx="5482328" cy="3582719"/>
          </a:xfrm>
          <a:prstGeom prst="rect">
            <a:avLst/>
          </a:prstGeom>
        </p:spPr>
      </p:pic>
      <p:sp>
        <p:nvSpPr>
          <p:cNvPr id="9" name="Ellips 8">
            <a:extLst>
              <a:ext uri="{FF2B5EF4-FFF2-40B4-BE49-F238E27FC236}">
                <a16:creationId xmlns:a16="http://schemas.microsoft.com/office/drawing/2014/main" id="{3DAAD20A-687B-AD52-4BF2-EF41EE438115}"/>
              </a:ext>
            </a:extLst>
          </p:cNvPr>
          <p:cNvSpPr/>
          <p:nvPr/>
        </p:nvSpPr>
        <p:spPr>
          <a:xfrm>
            <a:off x="4392724" y="1323121"/>
            <a:ext cx="1120267" cy="486054"/>
          </a:xfrm>
          <a:prstGeom prst="ellipse">
            <a:avLst/>
          </a:prstGeom>
          <a:noFill/>
          <a:ln w="28575">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 name="Bildobjekt 2">
            <a:extLst>
              <a:ext uri="{FF2B5EF4-FFF2-40B4-BE49-F238E27FC236}">
                <a16:creationId xmlns:a16="http://schemas.microsoft.com/office/drawing/2014/main" id="{4A18F36D-5533-5F87-940B-5155AFFEB566}"/>
              </a:ext>
            </a:extLst>
          </p:cNvPr>
          <p:cNvPicPr>
            <a:picLocks noChangeAspect="1"/>
          </p:cNvPicPr>
          <p:nvPr/>
        </p:nvPicPr>
        <p:blipFill rotWithShape="1">
          <a:blip r:embed="rId4">
            <a:extLst>
              <a:ext uri="{28A0092B-C50C-407E-A947-70E740481C1C}">
                <a14:useLocalDpi xmlns:a14="http://schemas.microsoft.com/office/drawing/2010/main" val="0"/>
              </a:ext>
            </a:extLst>
          </a:blip>
          <a:srcRect l="57285" t="48806" r="11613" b="10315"/>
          <a:stretch/>
        </p:blipFill>
        <p:spPr>
          <a:xfrm>
            <a:off x="5310148" y="972089"/>
            <a:ext cx="3899950" cy="3777472"/>
          </a:xfrm>
          <a:prstGeom prst="rect">
            <a:avLst/>
          </a:prstGeom>
        </p:spPr>
      </p:pic>
      <p:sp>
        <p:nvSpPr>
          <p:cNvPr id="5" name="Platshållare för text 12">
            <a:extLst>
              <a:ext uri="{FF2B5EF4-FFF2-40B4-BE49-F238E27FC236}">
                <a16:creationId xmlns:a16="http://schemas.microsoft.com/office/drawing/2014/main" id="{961EADB1-6A4D-23A0-0F50-6DEC306A08D1}"/>
              </a:ext>
            </a:extLst>
          </p:cNvPr>
          <p:cNvSpPr txBox="1">
            <a:spLocks/>
          </p:cNvSpPr>
          <p:nvPr/>
        </p:nvSpPr>
        <p:spPr>
          <a:xfrm rot="20940000">
            <a:off x="6280741" y="1904774"/>
            <a:ext cx="1958765" cy="1912103"/>
          </a:xfrm>
          <a:prstGeom prst="rect">
            <a:avLst/>
          </a:prstGeom>
        </p:spPr>
        <p:txBody>
          <a:bodyPr/>
          <a:lstStyle>
            <a:lvl1pPr marL="0" indent="0" algn="ctr" defTabSz="914400" rtl="0" eaLnBrk="1" latinLnBrk="0" hangingPunct="1">
              <a:lnSpc>
                <a:spcPct val="100000"/>
              </a:lnSpc>
              <a:spcBef>
                <a:spcPts val="0"/>
              </a:spcBef>
              <a:spcAft>
                <a:spcPts val="600"/>
              </a:spcAft>
              <a:buFont typeface="Arial" pitchFamily="34" charset="0"/>
              <a:buNone/>
              <a:defRPr sz="1900" b="1" i="1" kern="1200" baseline="0">
                <a:solidFill>
                  <a:schemeClr val="bg1"/>
                </a:solidFill>
                <a:latin typeface="+mj-lt"/>
                <a:ea typeface="+mn-ea"/>
                <a:cs typeface="Arial" pitchFamily="34" charset="0"/>
              </a:defRPr>
            </a:lvl1pPr>
            <a:lvl2pPr marL="742950" indent="-285750" algn="l" defTabSz="914400" rtl="0" eaLnBrk="1" latinLnBrk="0" hangingPunct="1">
              <a:lnSpc>
                <a:spcPct val="130000"/>
              </a:lnSpc>
              <a:spcBef>
                <a:spcPts val="0"/>
              </a:spcBef>
              <a:spcAft>
                <a:spcPts val="600"/>
              </a:spcAft>
              <a:buFont typeface="Arial" pitchFamily="34" charset="0"/>
              <a:buChar char="•"/>
              <a:defRPr sz="1800" kern="1200">
                <a:solidFill>
                  <a:srgbClr val="555555"/>
                </a:solidFill>
                <a:latin typeface="+mj-lt"/>
                <a:ea typeface="+mn-ea"/>
                <a:cs typeface="Arial" pitchFamily="34" charset="0"/>
              </a:defRPr>
            </a:lvl2pPr>
            <a:lvl3pPr marL="1143000" indent="-228600" algn="l" defTabSz="914400" rtl="0" eaLnBrk="1" latinLnBrk="0" hangingPunct="1">
              <a:lnSpc>
                <a:spcPct val="130000"/>
              </a:lnSpc>
              <a:spcBef>
                <a:spcPts val="0"/>
              </a:spcBef>
              <a:spcAft>
                <a:spcPts val="600"/>
              </a:spcAft>
              <a:buFont typeface="Arial" pitchFamily="34" charset="0"/>
              <a:buChar char="•"/>
              <a:defRPr sz="1600" kern="1200">
                <a:solidFill>
                  <a:srgbClr val="555555"/>
                </a:solidFill>
                <a:latin typeface="+mj-lt"/>
                <a:ea typeface="+mn-ea"/>
                <a:cs typeface="Arial" pitchFamily="34" charset="0"/>
              </a:defRPr>
            </a:lvl3pPr>
            <a:lvl4pPr marL="1600200" indent="-228600" algn="l" defTabSz="914400" rtl="0" eaLnBrk="1" latinLnBrk="0" hangingPunct="1">
              <a:lnSpc>
                <a:spcPct val="130000"/>
              </a:lnSpc>
              <a:spcBef>
                <a:spcPts val="0"/>
              </a:spcBef>
              <a:spcAft>
                <a:spcPts val="600"/>
              </a:spcAft>
              <a:buFont typeface="Arial" pitchFamily="34" charset="0"/>
              <a:buChar char="•"/>
              <a:defRPr sz="1400" kern="1200">
                <a:solidFill>
                  <a:srgbClr val="555555"/>
                </a:solidFill>
                <a:latin typeface="+mj-lt"/>
                <a:ea typeface="+mn-ea"/>
                <a:cs typeface="Arial" pitchFamily="34" charset="0"/>
              </a:defRPr>
            </a:lvl4pPr>
            <a:lvl5pPr marL="2057400" indent="-228600" algn="l" defTabSz="914400" rtl="0" eaLnBrk="1" latinLnBrk="0" hangingPunct="1">
              <a:lnSpc>
                <a:spcPct val="130000"/>
              </a:lnSpc>
              <a:spcBef>
                <a:spcPts val="0"/>
              </a:spcBef>
              <a:spcAft>
                <a:spcPts val="600"/>
              </a:spcAft>
              <a:buFont typeface="Arial" pitchFamily="34" charset="0"/>
              <a:buChar char="•"/>
              <a:defRPr sz="1200" kern="1200">
                <a:solidFill>
                  <a:srgbClr val="555555"/>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sv-SE" sz="1600" dirty="0"/>
          </a:p>
        </p:txBody>
      </p:sp>
      <p:sp>
        <p:nvSpPr>
          <p:cNvPr id="7" name="textruta 6">
            <a:extLst>
              <a:ext uri="{FF2B5EF4-FFF2-40B4-BE49-F238E27FC236}">
                <a16:creationId xmlns:a16="http://schemas.microsoft.com/office/drawing/2014/main" id="{2E0B0480-7932-BCBF-ECE8-5C53545B0EE0}"/>
              </a:ext>
            </a:extLst>
          </p:cNvPr>
          <p:cNvSpPr txBox="1"/>
          <p:nvPr/>
        </p:nvSpPr>
        <p:spPr>
          <a:xfrm>
            <a:off x="5757316" y="2106890"/>
            <a:ext cx="3208457" cy="2062103"/>
          </a:xfrm>
          <a:prstGeom prst="rect">
            <a:avLst/>
          </a:prstGeom>
          <a:noFill/>
        </p:spPr>
        <p:txBody>
          <a:bodyPr wrap="square">
            <a:spAutoFit/>
          </a:bodyPr>
          <a:lstStyle/>
          <a:p>
            <a:r>
              <a:rPr lang="sv-SE" sz="1600" dirty="0">
                <a:solidFill>
                  <a:schemeClr val="bg1"/>
                </a:solidFill>
                <a:latin typeface="Aptos" panose="020B0004020202020204" pitchFamily="34" charset="0"/>
                <a:ea typeface="Aptos" panose="020B0004020202020204" pitchFamily="34" charset="0"/>
                <a:cs typeface="Times New Roman" panose="02020603050405020304" pitchFamily="18" charset="0"/>
              </a:rPr>
              <a:t>Ökning med endast 143 personer</a:t>
            </a:r>
          </a:p>
          <a:p>
            <a:endParaRPr lang="sv-SE" sz="16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sv-SE" sz="1600" dirty="0">
                <a:solidFill>
                  <a:schemeClr val="bg1"/>
                </a:solidFill>
                <a:latin typeface="Aptos" panose="020B0004020202020204" pitchFamily="34" charset="0"/>
                <a:ea typeface="Aptos" panose="020B0004020202020204" pitchFamily="34" charset="0"/>
                <a:cs typeface="Times New Roman" panose="02020603050405020304" pitchFamily="18" charset="0"/>
              </a:rPr>
              <a:t>Fortsatta </a:t>
            </a:r>
            <a:r>
              <a:rPr lang="sv-SE" sz="1600" b="1" dirty="0">
                <a:solidFill>
                  <a:schemeClr val="bg1"/>
                </a:solidFill>
                <a:latin typeface="Aptos" panose="020B0004020202020204" pitchFamily="34" charset="0"/>
                <a:ea typeface="Aptos" panose="020B0004020202020204" pitchFamily="34" charset="0"/>
                <a:cs typeface="Times New Roman" panose="02020603050405020304" pitchFamily="18" charset="0"/>
              </a:rPr>
              <a:t>beteendeförändringar</a:t>
            </a:r>
            <a:r>
              <a:rPr lang="sv-SE" sz="1600" dirty="0">
                <a:solidFill>
                  <a:schemeClr val="bg1"/>
                </a:solidFill>
                <a:latin typeface="Aptos" panose="020B0004020202020204" pitchFamily="34" charset="0"/>
                <a:ea typeface="Aptos" panose="020B0004020202020204" pitchFamily="34" charset="0"/>
                <a:cs typeface="Times New Roman" panose="02020603050405020304" pitchFamily="18" charset="0"/>
              </a:rPr>
              <a:t> hos befolkningen</a:t>
            </a:r>
          </a:p>
          <a:p>
            <a:pPr marL="285750" indent="-285750">
              <a:buFont typeface="Arial" panose="020B0604020202020204" pitchFamily="34" charset="0"/>
              <a:buChar char="•"/>
            </a:pPr>
            <a:r>
              <a:rPr lang="sv-SE" sz="16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Lyckad </a:t>
            </a:r>
            <a:r>
              <a:rPr lang="sv-SE" sz="16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digitalisering</a:t>
            </a:r>
          </a:p>
          <a:p>
            <a:pPr marL="285750" indent="-285750">
              <a:buFont typeface="Arial" panose="020B0604020202020204" pitchFamily="34" charset="0"/>
              <a:buChar char="•"/>
            </a:pPr>
            <a:r>
              <a:rPr lang="sv-SE" sz="1600" b="1" dirty="0">
                <a:solidFill>
                  <a:schemeClr val="bg1"/>
                </a:solidFill>
                <a:latin typeface="Aptos" panose="020B0004020202020204" pitchFamily="34" charset="0"/>
                <a:cs typeface="Times New Roman" panose="02020603050405020304" pitchFamily="18" charset="0"/>
              </a:rPr>
              <a:t>Förebyggande /främjande</a:t>
            </a:r>
          </a:p>
          <a:p>
            <a:r>
              <a:rPr lang="sv-SE" sz="1600" b="1" dirty="0">
                <a:solidFill>
                  <a:schemeClr val="bg1"/>
                </a:solidFill>
                <a:latin typeface="Aptos" panose="020B0004020202020204" pitchFamily="34" charset="0"/>
                <a:cs typeface="Times New Roman" panose="02020603050405020304" pitchFamily="18" charset="0"/>
              </a:rPr>
              <a:t>        </a:t>
            </a:r>
            <a:r>
              <a:rPr lang="sv-SE" sz="1600" dirty="0">
                <a:solidFill>
                  <a:schemeClr val="bg1"/>
                </a:solidFill>
                <a:latin typeface="Aptos" panose="020B0004020202020204" pitchFamily="34" charset="0"/>
                <a:cs typeface="Times New Roman" panose="02020603050405020304" pitchFamily="18" charset="0"/>
              </a:rPr>
              <a:t>arbete</a:t>
            </a:r>
            <a:endParaRPr lang="sv-SE" sz="1600" dirty="0">
              <a:solidFill>
                <a:schemeClr val="bg1"/>
              </a:solidFill>
            </a:endParaRPr>
          </a:p>
        </p:txBody>
      </p:sp>
    </p:spTree>
    <p:extLst>
      <p:ext uri="{BB962C8B-B14F-4D97-AF65-F5344CB8AC3E}">
        <p14:creationId xmlns:p14="http://schemas.microsoft.com/office/powerpoint/2010/main" val="1609834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42" presetClass="entr" presetSubtype="0"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405E32-1823-4EF4-EC70-9ACB92799C69}"/>
              </a:ext>
            </a:extLst>
          </p:cNvPr>
          <p:cNvSpPr>
            <a:spLocks noGrp="1"/>
          </p:cNvSpPr>
          <p:nvPr>
            <p:ph type="title"/>
          </p:nvPr>
        </p:nvSpPr>
        <p:spPr>
          <a:xfrm>
            <a:off x="337022" y="406300"/>
            <a:ext cx="7812432" cy="425054"/>
          </a:xfrm>
        </p:spPr>
        <p:txBody>
          <a:bodyPr/>
          <a:lstStyle/>
          <a:p>
            <a:r>
              <a:rPr lang="en-US" sz="3600" b="1"/>
              <a:t>Kompetensbehovsprognos 2025 - 2035</a:t>
            </a:r>
          </a:p>
        </p:txBody>
      </p:sp>
      <p:graphicFrame>
        <p:nvGraphicFramePr>
          <p:cNvPr id="2" name="Diagram 1">
            <a:extLst>
              <a:ext uri="{FF2B5EF4-FFF2-40B4-BE49-F238E27FC236}">
                <a16:creationId xmlns:a16="http://schemas.microsoft.com/office/drawing/2014/main" id="{B0942F76-34EA-3210-9809-1589577C8102}"/>
              </a:ext>
            </a:extLst>
          </p:cNvPr>
          <p:cNvGraphicFramePr>
            <a:graphicFrameLocks/>
          </p:cNvGraphicFramePr>
          <p:nvPr>
            <p:extLst>
              <p:ext uri="{D42A27DB-BD31-4B8C-83A1-F6EECF244321}">
                <p14:modId xmlns:p14="http://schemas.microsoft.com/office/powerpoint/2010/main" val="3928574330"/>
              </p:ext>
            </p:extLst>
          </p:nvPr>
        </p:nvGraphicFramePr>
        <p:xfrm>
          <a:off x="-199495" y="1006868"/>
          <a:ext cx="5516044" cy="3628351"/>
        </p:xfrm>
        <a:graphic>
          <a:graphicData uri="http://schemas.openxmlformats.org/drawingml/2006/chart">
            <c:chart xmlns:c="http://schemas.openxmlformats.org/drawingml/2006/chart" xmlns:r="http://schemas.openxmlformats.org/officeDocument/2006/relationships" r:id="rId3"/>
          </a:graphicData>
        </a:graphic>
      </p:graphicFrame>
      <p:sp>
        <p:nvSpPr>
          <p:cNvPr id="8" name="Pratbubbla: rektangel med rundade hörn 7">
            <a:extLst>
              <a:ext uri="{FF2B5EF4-FFF2-40B4-BE49-F238E27FC236}">
                <a16:creationId xmlns:a16="http://schemas.microsoft.com/office/drawing/2014/main" id="{40C3E95A-0279-ADDB-B6BF-1C55BEC72713}"/>
              </a:ext>
            </a:extLst>
          </p:cNvPr>
          <p:cNvSpPr/>
          <p:nvPr/>
        </p:nvSpPr>
        <p:spPr>
          <a:xfrm>
            <a:off x="129633" y="1277409"/>
            <a:ext cx="1179526" cy="566375"/>
          </a:xfrm>
          <a:prstGeom prst="wedgeRoundRectCallout">
            <a:avLst>
              <a:gd name="adj1" fmla="val 97588"/>
              <a:gd name="adj2" fmla="val 4182"/>
              <a:gd name="adj3" fmla="val 16667"/>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Vårdbiträden</a:t>
            </a:r>
          </a:p>
          <a:p>
            <a:pPr algn="ctr"/>
            <a:r>
              <a:rPr lang="sv-SE" sz="1200"/>
              <a:t>723</a:t>
            </a:r>
          </a:p>
        </p:txBody>
      </p:sp>
      <p:sp>
        <p:nvSpPr>
          <p:cNvPr id="135" name="Rektangel: rundade hörn 134">
            <a:extLst>
              <a:ext uri="{FF2B5EF4-FFF2-40B4-BE49-F238E27FC236}">
                <a16:creationId xmlns:a16="http://schemas.microsoft.com/office/drawing/2014/main" id="{08F482F1-85A9-E06A-061F-FB982E991DDB}"/>
              </a:ext>
            </a:extLst>
          </p:cNvPr>
          <p:cNvSpPr/>
          <p:nvPr/>
        </p:nvSpPr>
        <p:spPr>
          <a:xfrm>
            <a:off x="4686528" y="787976"/>
            <a:ext cx="2628671" cy="4236511"/>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sv-SE" sz="1400"/>
              <a:t>Senaste 500 tillsvidareanställningarna av omvårdnadspersonal</a:t>
            </a:r>
          </a:p>
        </p:txBody>
      </p:sp>
      <p:pic>
        <p:nvPicPr>
          <p:cNvPr id="136" name="Bildobjekt 135">
            <a:extLst>
              <a:ext uri="{FF2B5EF4-FFF2-40B4-BE49-F238E27FC236}">
                <a16:creationId xmlns:a16="http://schemas.microsoft.com/office/drawing/2014/main" id="{B610D65E-526D-B247-2993-849CA21A892A}"/>
              </a:ext>
            </a:extLst>
          </p:cNvPr>
          <p:cNvPicPr>
            <a:picLocks noChangeAspect="1"/>
          </p:cNvPicPr>
          <p:nvPr/>
        </p:nvPicPr>
        <p:blipFill>
          <a:blip r:embed="rId4"/>
          <a:srcRect t="1" b="1688"/>
          <a:stretch/>
        </p:blipFill>
        <p:spPr>
          <a:xfrm>
            <a:off x="5316549" y="1608536"/>
            <a:ext cx="1458436" cy="3202197"/>
          </a:xfrm>
          <a:prstGeom prst="rect">
            <a:avLst/>
          </a:prstGeom>
        </p:spPr>
      </p:pic>
      <p:sp>
        <p:nvSpPr>
          <p:cNvPr id="4" name="Pratbubbla: rektangel med rundade hörn 3">
            <a:extLst>
              <a:ext uri="{FF2B5EF4-FFF2-40B4-BE49-F238E27FC236}">
                <a16:creationId xmlns:a16="http://schemas.microsoft.com/office/drawing/2014/main" id="{CD2AF328-22C3-E9C5-5949-7605239384A8}"/>
              </a:ext>
            </a:extLst>
          </p:cNvPr>
          <p:cNvSpPr/>
          <p:nvPr/>
        </p:nvSpPr>
        <p:spPr>
          <a:xfrm>
            <a:off x="7666792" y="2994918"/>
            <a:ext cx="1179526" cy="566375"/>
          </a:xfrm>
          <a:prstGeom prst="wedgeRoundRectCallout">
            <a:avLst>
              <a:gd name="adj1" fmla="val -76137"/>
              <a:gd name="adj2" fmla="val 93659"/>
              <a:gd name="adj3" fmla="val 16667"/>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t>Vårdbiträden</a:t>
            </a:r>
          </a:p>
          <a:p>
            <a:pPr algn="ctr"/>
            <a:r>
              <a:rPr lang="sv-SE" sz="1200" b="1" dirty="0"/>
              <a:t>59%</a:t>
            </a:r>
          </a:p>
        </p:txBody>
      </p:sp>
      <p:sp>
        <p:nvSpPr>
          <p:cNvPr id="5" name="Pratbubbla: rektangel med rundade hörn 4">
            <a:extLst>
              <a:ext uri="{FF2B5EF4-FFF2-40B4-BE49-F238E27FC236}">
                <a16:creationId xmlns:a16="http://schemas.microsoft.com/office/drawing/2014/main" id="{0F22E43C-875D-DD72-BEF5-CD09B21361A9}"/>
              </a:ext>
            </a:extLst>
          </p:cNvPr>
          <p:cNvSpPr/>
          <p:nvPr/>
        </p:nvSpPr>
        <p:spPr>
          <a:xfrm>
            <a:off x="7666792" y="1582208"/>
            <a:ext cx="1267888" cy="566375"/>
          </a:xfrm>
          <a:prstGeom prst="wedgeRoundRectCallout">
            <a:avLst>
              <a:gd name="adj1" fmla="val -78005"/>
              <a:gd name="adj2" fmla="val 99494"/>
              <a:gd name="adj3" fmla="val 16667"/>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t>Undersköterska</a:t>
            </a:r>
          </a:p>
          <a:p>
            <a:pPr algn="ctr"/>
            <a:r>
              <a:rPr lang="sv-SE" sz="1200" b="1" dirty="0"/>
              <a:t>41%</a:t>
            </a:r>
          </a:p>
        </p:txBody>
      </p:sp>
    </p:spTree>
    <p:extLst>
      <p:ext uri="{BB962C8B-B14F-4D97-AF65-F5344CB8AC3E}">
        <p14:creationId xmlns:p14="http://schemas.microsoft.com/office/powerpoint/2010/main" val="1002663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left)">
                                      <p:cBhvr>
                                        <p:cTn id="7" dur="1000"/>
                                        <p:tgtEl>
                                          <p:spTgt spid="135"/>
                                        </p:tgtEl>
                                      </p:cBhvr>
                                    </p:animEffect>
                                  </p:childTnLst>
                                </p:cTn>
                              </p:par>
                              <p:par>
                                <p:cTn id="8" presetID="22" presetClass="entr" presetSubtype="8"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wipe(left)">
                                      <p:cBhvr>
                                        <p:cTn id="10" dur="1000"/>
                                        <p:tgtEl>
                                          <p:spTgt spid="1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7DE4CF-B363-0460-A46C-7149B8E68471}"/>
              </a:ext>
            </a:extLst>
          </p:cNvPr>
          <p:cNvSpPr>
            <a:spLocks noGrp="1"/>
          </p:cNvSpPr>
          <p:nvPr>
            <p:ph type="title"/>
          </p:nvPr>
        </p:nvSpPr>
        <p:spPr>
          <a:xfrm>
            <a:off x="337022" y="406300"/>
            <a:ext cx="7812432" cy="425054"/>
          </a:xfrm>
        </p:spPr>
        <p:txBody>
          <a:bodyPr anchor="b">
            <a:noAutofit/>
          </a:bodyPr>
          <a:lstStyle/>
          <a:p>
            <a:pPr>
              <a:lnSpc>
                <a:spcPct val="90000"/>
              </a:lnSpc>
            </a:pPr>
            <a:r>
              <a:rPr lang="sv-SE" sz="3600" b="1"/>
              <a:t>Utveckling av andel undersköterskor</a:t>
            </a:r>
          </a:p>
        </p:txBody>
      </p:sp>
      <p:graphicFrame>
        <p:nvGraphicFramePr>
          <p:cNvPr id="4" name="Platshållare för innehåll 3">
            <a:extLst>
              <a:ext uri="{FF2B5EF4-FFF2-40B4-BE49-F238E27FC236}">
                <a16:creationId xmlns:a16="http://schemas.microsoft.com/office/drawing/2014/main" id="{30F4BB5D-2B3B-DE12-C71A-174BDC397C1E}"/>
              </a:ext>
            </a:extLst>
          </p:cNvPr>
          <p:cNvGraphicFramePr>
            <a:graphicFrameLocks noGrp="1"/>
          </p:cNvGraphicFramePr>
          <p:nvPr>
            <p:ph idx="1"/>
          </p:nvPr>
        </p:nvGraphicFramePr>
        <p:xfrm>
          <a:off x="337021" y="1053228"/>
          <a:ext cx="7812433"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5" name="Explosion: 14 punkter 4">
            <a:extLst>
              <a:ext uri="{FF2B5EF4-FFF2-40B4-BE49-F238E27FC236}">
                <a16:creationId xmlns:a16="http://schemas.microsoft.com/office/drawing/2014/main" id="{7AA69ACD-5969-FB19-4F05-1D7C20D9B496}"/>
              </a:ext>
            </a:extLst>
          </p:cNvPr>
          <p:cNvSpPr/>
          <p:nvPr/>
        </p:nvSpPr>
        <p:spPr>
          <a:xfrm>
            <a:off x="577858" y="2247658"/>
            <a:ext cx="1100472" cy="414519"/>
          </a:xfrm>
          <a:prstGeom prst="irregularSeal2">
            <a:avLst/>
          </a:prstGeom>
          <a:solidFill>
            <a:srgbClr val="1FA12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1200"/>
              <a:t>65%</a:t>
            </a:r>
          </a:p>
        </p:txBody>
      </p:sp>
      <p:sp>
        <p:nvSpPr>
          <p:cNvPr id="6" name="Explosion: 14 punkter 5">
            <a:extLst>
              <a:ext uri="{FF2B5EF4-FFF2-40B4-BE49-F238E27FC236}">
                <a16:creationId xmlns:a16="http://schemas.microsoft.com/office/drawing/2014/main" id="{7D546DFD-DAC0-BA81-EB31-2033C4CE6679}"/>
              </a:ext>
            </a:extLst>
          </p:cNvPr>
          <p:cNvSpPr/>
          <p:nvPr/>
        </p:nvSpPr>
        <p:spPr>
          <a:xfrm>
            <a:off x="6336701" y="2574160"/>
            <a:ext cx="1100472" cy="414519"/>
          </a:xfrm>
          <a:prstGeom prst="irregularSeal2">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1200"/>
              <a:t>49%</a:t>
            </a:r>
          </a:p>
        </p:txBody>
      </p:sp>
      <p:sp>
        <p:nvSpPr>
          <p:cNvPr id="7" name="Explosion: 14 punkter 6">
            <a:extLst>
              <a:ext uri="{FF2B5EF4-FFF2-40B4-BE49-F238E27FC236}">
                <a16:creationId xmlns:a16="http://schemas.microsoft.com/office/drawing/2014/main" id="{76726C0D-DFDC-3738-9F0B-570C82EB8C68}"/>
              </a:ext>
            </a:extLst>
          </p:cNvPr>
          <p:cNvSpPr/>
          <p:nvPr/>
        </p:nvSpPr>
        <p:spPr>
          <a:xfrm>
            <a:off x="7252505" y="2468664"/>
            <a:ext cx="1100472" cy="414519"/>
          </a:xfrm>
          <a:prstGeom prst="irregularSeal2">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1200"/>
              <a:t>52%</a:t>
            </a:r>
          </a:p>
        </p:txBody>
      </p:sp>
    </p:spTree>
    <p:extLst>
      <p:ext uri="{BB962C8B-B14F-4D97-AF65-F5344CB8AC3E}">
        <p14:creationId xmlns:p14="http://schemas.microsoft.com/office/powerpoint/2010/main" val="4164051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C118D-1B2F-4606-878D-464EF04B7FAE}"/>
            </a:ext>
          </a:extLst>
        </p:cNvPr>
        <p:cNvGrpSpPr/>
        <p:nvPr/>
      </p:nvGrpSpPr>
      <p:grpSpPr>
        <a:xfrm>
          <a:off x="0" y="0"/>
          <a:ext cx="0" cy="0"/>
          <a:chOff x="0" y="0"/>
          <a:chExt cx="0" cy="0"/>
        </a:xfrm>
      </p:grpSpPr>
      <p:sp>
        <p:nvSpPr>
          <p:cNvPr id="24" name="Rektangel 23">
            <a:extLst>
              <a:ext uri="{FF2B5EF4-FFF2-40B4-BE49-F238E27FC236}">
                <a16:creationId xmlns:a16="http://schemas.microsoft.com/office/drawing/2014/main" id="{93BA3536-6C43-E40A-4506-8A078FB79053}"/>
              </a:ext>
            </a:extLst>
          </p:cNvPr>
          <p:cNvSpPr/>
          <p:nvPr/>
        </p:nvSpPr>
        <p:spPr>
          <a:xfrm>
            <a:off x="-2829" y="0"/>
            <a:ext cx="9144000" cy="4288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1" name="textruta 60">
            <a:extLst>
              <a:ext uri="{FF2B5EF4-FFF2-40B4-BE49-F238E27FC236}">
                <a16:creationId xmlns:a16="http://schemas.microsoft.com/office/drawing/2014/main" id="{1C85500F-6513-09C7-0769-CA06D0B6D2D0}"/>
              </a:ext>
            </a:extLst>
          </p:cNvPr>
          <p:cNvSpPr txBox="1"/>
          <p:nvPr/>
        </p:nvSpPr>
        <p:spPr>
          <a:xfrm>
            <a:off x="145772" y="1220118"/>
            <a:ext cx="3345170" cy="2308324"/>
          </a:xfrm>
          <a:prstGeom prst="rect">
            <a:avLst/>
          </a:prstGeom>
          <a:noFill/>
        </p:spPr>
        <p:txBody>
          <a:bodyPr wrap="square" rtlCol="0">
            <a:spAutoFit/>
          </a:bodyPr>
          <a:lstStyle/>
          <a:p>
            <a:pPr marL="457200" indent="-457200">
              <a:buFont typeface="Arial" panose="020B0604020202020204" pitchFamily="34" charset="0"/>
              <a:buChar char="•"/>
            </a:pPr>
            <a:r>
              <a:rPr lang="sv-SE" sz="2400" dirty="0"/>
              <a:t>Förebygga och främja hälsa</a:t>
            </a:r>
          </a:p>
          <a:p>
            <a:pPr marL="457200" indent="-457200">
              <a:buFont typeface="Arial" panose="020B0604020202020204" pitchFamily="34" charset="0"/>
              <a:buChar char="•"/>
            </a:pPr>
            <a:endParaRPr lang="sv-SE" sz="2400" dirty="0"/>
          </a:p>
          <a:p>
            <a:pPr marL="457200" indent="-457200">
              <a:buFont typeface="Arial" panose="020B0604020202020204" pitchFamily="34" charset="0"/>
              <a:buChar char="•"/>
            </a:pPr>
            <a:endParaRPr lang="sv-SE" sz="2400" dirty="0"/>
          </a:p>
          <a:p>
            <a:pPr marL="457200" indent="-457200">
              <a:buFont typeface="Arial" panose="020B0604020202020204" pitchFamily="34" charset="0"/>
              <a:buChar char="•"/>
            </a:pPr>
            <a:endParaRPr lang="sv-SE" sz="2400" dirty="0"/>
          </a:p>
          <a:p>
            <a:pPr marL="457200" indent="-457200">
              <a:buFont typeface="Arial" panose="020B0604020202020204" pitchFamily="34" charset="0"/>
              <a:buChar char="•"/>
            </a:pPr>
            <a:endParaRPr lang="sv-SE" sz="2400" dirty="0"/>
          </a:p>
        </p:txBody>
      </p:sp>
      <p:pic>
        <p:nvPicPr>
          <p:cNvPr id="5" name="Bild 4" descr="Butik med hel fyllning">
            <a:extLst>
              <a:ext uri="{FF2B5EF4-FFF2-40B4-BE49-F238E27FC236}">
                <a16:creationId xmlns:a16="http://schemas.microsoft.com/office/drawing/2014/main" id="{3DAAD653-8360-12E1-F670-D3B4F4886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7697" y="2925302"/>
            <a:ext cx="1328859" cy="1342773"/>
          </a:xfrm>
          <a:prstGeom prst="rect">
            <a:avLst/>
          </a:prstGeom>
        </p:spPr>
      </p:pic>
      <p:pic>
        <p:nvPicPr>
          <p:cNvPr id="12" name="Bild 11" descr="Lövträd med hel fyllning">
            <a:extLst>
              <a:ext uri="{FF2B5EF4-FFF2-40B4-BE49-F238E27FC236}">
                <a16:creationId xmlns:a16="http://schemas.microsoft.com/office/drawing/2014/main" id="{6FF1A74A-4217-79E0-64C2-2AB1DDE037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5094" y="2770883"/>
            <a:ext cx="1371600" cy="1371600"/>
          </a:xfrm>
          <a:prstGeom prst="rect">
            <a:avLst/>
          </a:prstGeom>
        </p:spPr>
      </p:pic>
      <p:pic>
        <p:nvPicPr>
          <p:cNvPr id="13" name="Bild 12" descr="Nedtonad (mindre sol) med hel fyllning">
            <a:extLst>
              <a:ext uri="{FF2B5EF4-FFF2-40B4-BE49-F238E27FC236}">
                <a16:creationId xmlns:a16="http://schemas.microsoft.com/office/drawing/2014/main" id="{BCA7BA6C-FB15-984E-B683-09F299285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0795" y="720671"/>
            <a:ext cx="1853834" cy="1853834"/>
          </a:xfrm>
          <a:prstGeom prst="rect">
            <a:avLst/>
          </a:prstGeom>
        </p:spPr>
      </p:pic>
      <p:sp>
        <p:nvSpPr>
          <p:cNvPr id="60" name="Rektangel 59">
            <a:extLst>
              <a:ext uri="{FF2B5EF4-FFF2-40B4-BE49-F238E27FC236}">
                <a16:creationId xmlns:a16="http://schemas.microsoft.com/office/drawing/2014/main" id="{CF781189-FD8E-C5A0-8448-3FCF9201D830}"/>
              </a:ext>
            </a:extLst>
          </p:cNvPr>
          <p:cNvSpPr/>
          <p:nvPr/>
        </p:nvSpPr>
        <p:spPr>
          <a:xfrm>
            <a:off x="-12354" y="447988"/>
            <a:ext cx="9168708" cy="523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textruta 58">
            <a:extLst>
              <a:ext uri="{FF2B5EF4-FFF2-40B4-BE49-F238E27FC236}">
                <a16:creationId xmlns:a16="http://schemas.microsoft.com/office/drawing/2014/main" id="{DA4264BC-50CA-679C-3A74-5F4CA7EEBEF6}"/>
              </a:ext>
            </a:extLst>
          </p:cNvPr>
          <p:cNvSpPr txBox="1"/>
          <p:nvPr/>
        </p:nvSpPr>
        <p:spPr>
          <a:xfrm>
            <a:off x="23674" y="453619"/>
            <a:ext cx="4058038" cy="523220"/>
          </a:xfrm>
          <a:prstGeom prst="rect">
            <a:avLst/>
          </a:prstGeom>
          <a:noFill/>
        </p:spPr>
        <p:txBody>
          <a:bodyPr wrap="square" rtlCol="0">
            <a:spAutoFit/>
          </a:bodyPr>
          <a:lstStyle/>
          <a:p>
            <a:pPr algn="ctr"/>
            <a:r>
              <a:rPr lang="sv-SE" sz="2800" dirty="0"/>
              <a:t>Prioriteringar framåt</a:t>
            </a:r>
          </a:p>
        </p:txBody>
      </p:sp>
      <p:sp>
        <p:nvSpPr>
          <p:cNvPr id="55" name="Ellips 54">
            <a:extLst>
              <a:ext uri="{FF2B5EF4-FFF2-40B4-BE49-F238E27FC236}">
                <a16:creationId xmlns:a16="http://schemas.microsoft.com/office/drawing/2014/main" id="{9C0096D7-5BBD-6FF7-1E53-75C1FD6FB0F2}"/>
              </a:ext>
            </a:extLst>
          </p:cNvPr>
          <p:cNvSpPr/>
          <p:nvPr/>
        </p:nvSpPr>
        <p:spPr>
          <a:xfrm>
            <a:off x="5549624" y="276105"/>
            <a:ext cx="864000" cy="864000"/>
          </a:xfrm>
          <a:prstGeom prst="ellipse">
            <a:avLst/>
          </a:prstGeom>
          <a:solidFill>
            <a:schemeClr val="bg1">
              <a:lumMod val="85000"/>
            </a:schemeClr>
          </a:solidFill>
          <a:ln w="9525">
            <a:solidFill>
              <a:schemeClr val="bg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tx1"/>
                </a:solidFill>
              </a:rPr>
              <a:t>Samarbeta</a:t>
            </a:r>
          </a:p>
        </p:txBody>
      </p:sp>
      <p:sp>
        <p:nvSpPr>
          <p:cNvPr id="56" name="Ellips 55">
            <a:extLst>
              <a:ext uri="{FF2B5EF4-FFF2-40B4-BE49-F238E27FC236}">
                <a16:creationId xmlns:a16="http://schemas.microsoft.com/office/drawing/2014/main" id="{CE2BE24F-DC75-1AEB-F268-79F1C594936F}"/>
              </a:ext>
            </a:extLst>
          </p:cNvPr>
          <p:cNvSpPr/>
          <p:nvPr/>
        </p:nvSpPr>
        <p:spPr>
          <a:xfrm>
            <a:off x="6315259" y="276105"/>
            <a:ext cx="864000" cy="864000"/>
          </a:xfrm>
          <a:prstGeom prst="ellipse">
            <a:avLst/>
          </a:prstGeom>
          <a:solidFill>
            <a:schemeClr val="bg1">
              <a:lumMod val="85000"/>
            </a:schemeClr>
          </a:solidFill>
          <a:ln w="9525">
            <a:solidFill>
              <a:schemeClr val="bg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tx1"/>
                </a:solidFill>
              </a:rPr>
              <a:t>Förebygga</a:t>
            </a:r>
          </a:p>
        </p:txBody>
      </p:sp>
      <p:sp>
        <p:nvSpPr>
          <p:cNvPr id="57" name="Ellips 56">
            <a:extLst>
              <a:ext uri="{FF2B5EF4-FFF2-40B4-BE49-F238E27FC236}">
                <a16:creationId xmlns:a16="http://schemas.microsoft.com/office/drawing/2014/main" id="{2F699426-9D2C-55F9-442F-C41D641F1201}"/>
              </a:ext>
            </a:extLst>
          </p:cNvPr>
          <p:cNvSpPr/>
          <p:nvPr/>
        </p:nvSpPr>
        <p:spPr>
          <a:xfrm>
            <a:off x="7080894" y="276105"/>
            <a:ext cx="864000" cy="864000"/>
          </a:xfrm>
          <a:prstGeom prst="ellipse">
            <a:avLst/>
          </a:prstGeom>
          <a:solidFill>
            <a:schemeClr val="bg1">
              <a:lumMod val="85000"/>
            </a:schemeClr>
          </a:solidFill>
          <a:ln w="9525">
            <a:solidFill>
              <a:schemeClr val="bg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tx1"/>
                </a:solidFill>
              </a:rPr>
              <a:t>Kompetens-försörja</a:t>
            </a:r>
          </a:p>
        </p:txBody>
      </p:sp>
      <p:sp>
        <p:nvSpPr>
          <p:cNvPr id="58" name="Ellips 57">
            <a:extLst>
              <a:ext uri="{FF2B5EF4-FFF2-40B4-BE49-F238E27FC236}">
                <a16:creationId xmlns:a16="http://schemas.microsoft.com/office/drawing/2014/main" id="{1C7CE71D-A367-4351-1B0B-C3C36DEA35F2}"/>
              </a:ext>
            </a:extLst>
          </p:cNvPr>
          <p:cNvSpPr/>
          <p:nvPr/>
        </p:nvSpPr>
        <p:spPr>
          <a:xfrm>
            <a:off x="7846530" y="276105"/>
            <a:ext cx="864000" cy="864000"/>
          </a:xfrm>
          <a:prstGeom prst="ellipse">
            <a:avLst/>
          </a:prstGeom>
          <a:solidFill>
            <a:schemeClr val="bg1">
              <a:lumMod val="85000"/>
            </a:schemeClr>
          </a:solidFill>
          <a:ln w="9525">
            <a:solidFill>
              <a:schemeClr val="bg1"/>
            </a:solidFill>
          </a:ln>
          <a:scene3d>
            <a:camera prst="orthographicFront">
              <a:rot lat="0" lon="0" rev="1800000"/>
            </a:camera>
            <a:lightRig rig="threePt" dir="t"/>
          </a:scene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sv-SE" sz="1000" dirty="0">
                <a:solidFill>
                  <a:schemeClr val="tx1"/>
                </a:solidFill>
              </a:rPr>
              <a:t>Digitalisera</a:t>
            </a:r>
          </a:p>
        </p:txBody>
      </p:sp>
      <p:pic>
        <p:nvPicPr>
          <p:cNvPr id="16" name="Bild 15" descr="Lövträd med hel fyllning">
            <a:extLst>
              <a:ext uri="{FF2B5EF4-FFF2-40B4-BE49-F238E27FC236}">
                <a16:creationId xmlns:a16="http://schemas.microsoft.com/office/drawing/2014/main" id="{E65CA58B-EC8E-8806-CD60-2E9EAF4036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78068" y="1361628"/>
            <a:ext cx="2866826" cy="2866826"/>
          </a:xfrm>
          <a:prstGeom prst="rect">
            <a:avLst/>
          </a:prstGeom>
        </p:spPr>
      </p:pic>
      <p:pic>
        <p:nvPicPr>
          <p:cNvPr id="17" name="Bild 16" descr="Bil med hel fyllning">
            <a:extLst>
              <a:ext uri="{FF2B5EF4-FFF2-40B4-BE49-F238E27FC236}">
                <a16:creationId xmlns:a16="http://schemas.microsoft.com/office/drawing/2014/main" id="{C29C7CD0-917D-9BEF-8D77-452D831D685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3178" y="3592287"/>
            <a:ext cx="650079" cy="650079"/>
          </a:xfrm>
          <a:prstGeom prst="rect">
            <a:avLst/>
          </a:prstGeom>
        </p:spPr>
      </p:pic>
      <p:pic>
        <p:nvPicPr>
          <p:cNvPr id="19" name="Bild 18" descr="Lövträd med hel fyllning">
            <a:extLst>
              <a:ext uri="{FF2B5EF4-FFF2-40B4-BE49-F238E27FC236}">
                <a16:creationId xmlns:a16="http://schemas.microsoft.com/office/drawing/2014/main" id="{4DB6C583-698F-1839-DDEF-71C2375563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70721" y="1363965"/>
            <a:ext cx="2866826" cy="2866826"/>
          </a:xfrm>
          <a:prstGeom prst="rect">
            <a:avLst/>
          </a:prstGeom>
        </p:spPr>
      </p:pic>
      <p:sp>
        <p:nvSpPr>
          <p:cNvPr id="8" name="Rektangel 7">
            <a:extLst>
              <a:ext uri="{FF2B5EF4-FFF2-40B4-BE49-F238E27FC236}">
                <a16:creationId xmlns:a16="http://schemas.microsoft.com/office/drawing/2014/main" id="{A92275A3-4429-777B-B456-68E41951122D}"/>
              </a:ext>
            </a:extLst>
          </p:cNvPr>
          <p:cNvSpPr/>
          <p:nvPr/>
        </p:nvSpPr>
        <p:spPr>
          <a:xfrm>
            <a:off x="0" y="4067183"/>
            <a:ext cx="9144000" cy="220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7523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wipe(left)">
                                      <p:cBhvr>
                                        <p:cTn id="7"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 name="Bild 481" descr="Grupp med hel fyllning">
            <a:extLst>
              <a:ext uri="{FF2B5EF4-FFF2-40B4-BE49-F238E27FC236}">
                <a16:creationId xmlns:a16="http://schemas.microsoft.com/office/drawing/2014/main" id="{3132BD1D-4EE0-FDDD-F6E4-F315FAAADF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990" y="1671712"/>
            <a:ext cx="337675" cy="337675"/>
          </a:xfrm>
          <a:prstGeom prst="rect">
            <a:avLst/>
          </a:prstGeom>
        </p:spPr>
      </p:pic>
      <p:pic>
        <p:nvPicPr>
          <p:cNvPr id="483" name="Bild 482" descr="Grupp med hel fyllning">
            <a:extLst>
              <a:ext uri="{FF2B5EF4-FFF2-40B4-BE49-F238E27FC236}">
                <a16:creationId xmlns:a16="http://schemas.microsoft.com/office/drawing/2014/main" id="{00422688-BCFB-3075-CEB5-1A157FBF1D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226" y="1671712"/>
            <a:ext cx="337675" cy="337675"/>
          </a:xfrm>
          <a:prstGeom prst="rect">
            <a:avLst/>
          </a:prstGeom>
        </p:spPr>
      </p:pic>
      <p:pic>
        <p:nvPicPr>
          <p:cNvPr id="484" name="Bild 483" descr="Grupp med hel fyllning">
            <a:extLst>
              <a:ext uri="{FF2B5EF4-FFF2-40B4-BE49-F238E27FC236}">
                <a16:creationId xmlns:a16="http://schemas.microsoft.com/office/drawing/2014/main" id="{5CC6C297-8A1A-04AD-9449-939AB801C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462" y="1671712"/>
            <a:ext cx="337675" cy="337675"/>
          </a:xfrm>
          <a:prstGeom prst="rect">
            <a:avLst/>
          </a:prstGeom>
        </p:spPr>
      </p:pic>
      <p:pic>
        <p:nvPicPr>
          <p:cNvPr id="490" name="Bild 489" descr="Grupp med hel fyllning">
            <a:extLst>
              <a:ext uri="{FF2B5EF4-FFF2-40B4-BE49-F238E27FC236}">
                <a16:creationId xmlns:a16="http://schemas.microsoft.com/office/drawing/2014/main" id="{26D1D5F1-0E64-67E5-8DBF-417C93E7BD3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698" y="1671712"/>
            <a:ext cx="337675" cy="337675"/>
          </a:xfrm>
          <a:prstGeom prst="rect">
            <a:avLst/>
          </a:prstGeom>
        </p:spPr>
      </p:pic>
      <p:pic>
        <p:nvPicPr>
          <p:cNvPr id="491" name="Bild 490" descr="Grupp med hel fyllning">
            <a:extLst>
              <a:ext uri="{FF2B5EF4-FFF2-40B4-BE49-F238E27FC236}">
                <a16:creationId xmlns:a16="http://schemas.microsoft.com/office/drawing/2014/main" id="{0837417F-8AEB-39BE-59AA-AC2BDA758A7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1934" y="1671712"/>
            <a:ext cx="337675" cy="337675"/>
          </a:xfrm>
          <a:prstGeom prst="rect">
            <a:avLst/>
          </a:prstGeom>
        </p:spPr>
      </p:pic>
      <p:pic>
        <p:nvPicPr>
          <p:cNvPr id="492" name="Bild 491" descr="Grupp med hel fyllning">
            <a:extLst>
              <a:ext uri="{FF2B5EF4-FFF2-40B4-BE49-F238E27FC236}">
                <a16:creationId xmlns:a16="http://schemas.microsoft.com/office/drawing/2014/main" id="{C49C796A-4219-71FA-5A92-DEE99D4C8E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496" y="1895288"/>
            <a:ext cx="337675" cy="337675"/>
          </a:xfrm>
          <a:prstGeom prst="rect">
            <a:avLst/>
          </a:prstGeom>
        </p:spPr>
      </p:pic>
      <p:pic>
        <p:nvPicPr>
          <p:cNvPr id="493" name="Bild 492" descr="Grupp med hel fyllning">
            <a:extLst>
              <a:ext uri="{FF2B5EF4-FFF2-40B4-BE49-F238E27FC236}">
                <a16:creationId xmlns:a16="http://schemas.microsoft.com/office/drawing/2014/main" id="{7DA88C33-2697-39E2-6429-1E67588E68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906" y="1895288"/>
            <a:ext cx="337675" cy="337675"/>
          </a:xfrm>
          <a:prstGeom prst="rect">
            <a:avLst/>
          </a:prstGeom>
        </p:spPr>
      </p:pic>
      <p:pic>
        <p:nvPicPr>
          <p:cNvPr id="494" name="Bild 493" descr="Grupp med hel fyllning">
            <a:extLst>
              <a:ext uri="{FF2B5EF4-FFF2-40B4-BE49-F238E27FC236}">
                <a16:creationId xmlns:a16="http://schemas.microsoft.com/office/drawing/2014/main" id="{E2039616-9D0C-1B25-3F80-55F9256177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316" y="1895288"/>
            <a:ext cx="337675" cy="337675"/>
          </a:xfrm>
          <a:prstGeom prst="rect">
            <a:avLst/>
          </a:prstGeom>
        </p:spPr>
      </p:pic>
      <p:pic>
        <p:nvPicPr>
          <p:cNvPr id="495" name="Bild 494" descr="Grupp med hel fyllning">
            <a:extLst>
              <a:ext uri="{FF2B5EF4-FFF2-40B4-BE49-F238E27FC236}">
                <a16:creationId xmlns:a16="http://schemas.microsoft.com/office/drawing/2014/main" id="{489B9E2C-3C26-A003-EF45-EDEEB3EBC8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726" y="1895288"/>
            <a:ext cx="337675" cy="337675"/>
          </a:xfrm>
          <a:prstGeom prst="rect">
            <a:avLst/>
          </a:prstGeom>
        </p:spPr>
      </p:pic>
      <p:pic>
        <p:nvPicPr>
          <p:cNvPr id="496" name="Bild 495" descr="Grupp med hel fyllning">
            <a:extLst>
              <a:ext uri="{FF2B5EF4-FFF2-40B4-BE49-F238E27FC236}">
                <a16:creationId xmlns:a16="http://schemas.microsoft.com/office/drawing/2014/main" id="{2ED5A153-5C0E-53E1-5BA5-BFC102AB9FF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2135" y="1895288"/>
            <a:ext cx="337675" cy="337675"/>
          </a:xfrm>
          <a:prstGeom prst="rect">
            <a:avLst/>
          </a:prstGeom>
        </p:spPr>
      </p:pic>
      <p:pic>
        <p:nvPicPr>
          <p:cNvPr id="497" name="Bild 496" descr="Grupp med hel fyllning">
            <a:extLst>
              <a:ext uri="{FF2B5EF4-FFF2-40B4-BE49-F238E27FC236}">
                <a16:creationId xmlns:a16="http://schemas.microsoft.com/office/drawing/2014/main" id="{C03D105F-F129-5B56-F048-CB1FDEA5303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1145" y="1448973"/>
            <a:ext cx="337675" cy="337675"/>
          </a:xfrm>
          <a:prstGeom prst="rect">
            <a:avLst/>
          </a:prstGeom>
        </p:spPr>
      </p:pic>
      <p:pic>
        <p:nvPicPr>
          <p:cNvPr id="498" name="Bild 497" descr="Grupp med hel fyllning">
            <a:extLst>
              <a:ext uri="{FF2B5EF4-FFF2-40B4-BE49-F238E27FC236}">
                <a16:creationId xmlns:a16="http://schemas.microsoft.com/office/drawing/2014/main" id="{2F3C85E1-F68E-27D0-BE8E-4DB772D09E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6555" y="1448973"/>
            <a:ext cx="337675" cy="337675"/>
          </a:xfrm>
          <a:prstGeom prst="rect">
            <a:avLst/>
          </a:prstGeom>
        </p:spPr>
      </p:pic>
      <p:pic>
        <p:nvPicPr>
          <p:cNvPr id="499" name="Bild 498" descr="Grupp med hel fyllning">
            <a:extLst>
              <a:ext uri="{FF2B5EF4-FFF2-40B4-BE49-F238E27FC236}">
                <a16:creationId xmlns:a16="http://schemas.microsoft.com/office/drawing/2014/main" id="{9BE07C46-046F-EB4D-9225-719F3F944F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1965" y="1448973"/>
            <a:ext cx="337675" cy="337675"/>
          </a:xfrm>
          <a:prstGeom prst="rect">
            <a:avLst/>
          </a:prstGeom>
        </p:spPr>
      </p:pic>
      <p:pic>
        <p:nvPicPr>
          <p:cNvPr id="500" name="Bild 499" descr="Grupp med hel fyllning">
            <a:extLst>
              <a:ext uri="{FF2B5EF4-FFF2-40B4-BE49-F238E27FC236}">
                <a16:creationId xmlns:a16="http://schemas.microsoft.com/office/drawing/2014/main" id="{411836A2-3FAB-0863-5AE5-1099C855DC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7375" y="1448973"/>
            <a:ext cx="337675" cy="337675"/>
          </a:xfrm>
          <a:prstGeom prst="rect">
            <a:avLst/>
          </a:prstGeom>
        </p:spPr>
      </p:pic>
      <p:pic>
        <p:nvPicPr>
          <p:cNvPr id="501" name="Bild 500" descr="Grupp med hel fyllning">
            <a:extLst>
              <a:ext uri="{FF2B5EF4-FFF2-40B4-BE49-F238E27FC236}">
                <a16:creationId xmlns:a16="http://schemas.microsoft.com/office/drawing/2014/main" id="{AF1B4E0F-A445-D881-2D84-9574B2BF1C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2784" y="1448973"/>
            <a:ext cx="337675" cy="337675"/>
          </a:xfrm>
          <a:prstGeom prst="rect">
            <a:avLst/>
          </a:prstGeom>
        </p:spPr>
      </p:pic>
      <p:pic>
        <p:nvPicPr>
          <p:cNvPr id="502" name="Bild 501" descr="Grupp med hel fyllning">
            <a:extLst>
              <a:ext uri="{FF2B5EF4-FFF2-40B4-BE49-F238E27FC236}">
                <a16:creationId xmlns:a16="http://schemas.microsoft.com/office/drawing/2014/main" id="{3F44BD8B-FE99-FCEB-0505-D57BFBC2AB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138" y="1448973"/>
            <a:ext cx="337675" cy="337675"/>
          </a:xfrm>
          <a:prstGeom prst="rect">
            <a:avLst/>
          </a:prstGeom>
        </p:spPr>
      </p:pic>
      <p:pic>
        <p:nvPicPr>
          <p:cNvPr id="503" name="Bild 502" descr="Grupp med hel fyllning">
            <a:extLst>
              <a:ext uri="{FF2B5EF4-FFF2-40B4-BE49-F238E27FC236}">
                <a16:creationId xmlns:a16="http://schemas.microsoft.com/office/drawing/2014/main" id="{04FD41D3-D89E-9D3B-F285-E97A298BDE9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548" y="1448973"/>
            <a:ext cx="337675" cy="337675"/>
          </a:xfrm>
          <a:prstGeom prst="rect">
            <a:avLst/>
          </a:prstGeom>
        </p:spPr>
      </p:pic>
      <p:pic>
        <p:nvPicPr>
          <p:cNvPr id="504" name="Bild 503" descr="Grupp med hel fyllning">
            <a:extLst>
              <a:ext uri="{FF2B5EF4-FFF2-40B4-BE49-F238E27FC236}">
                <a16:creationId xmlns:a16="http://schemas.microsoft.com/office/drawing/2014/main" id="{D00BB000-E1C3-A932-C983-AF1790EC3C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958" y="1448973"/>
            <a:ext cx="337675" cy="337675"/>
          </a:xfrm>
          <a:prstGeom prst="rect">
            <a:avLst/>
          </a:prstGeom>
        </p:spPr>
      </p:pic>
      <p:pic>
        <p:nvPicPr>
          <p:cNvPr id="505" name="Bild 504" descr="Grupp med hel fyllning">
            <a:extLst>
              <a:ext uri="{FF2B5EF4-FFF2-40B4-BE49-F238E27FC236}">
                <a16:creationId xmlns:a16="http://schemas.microsoft.com/office/drawing/2014/main" id="{4222A7F9-B4B3-3218-459B-DF25D536EB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368" y="1448973"/>
            <a:ext cx="337675" cy="337675"/>
          </a:xfrm>
          <a:prstGeom prst="rect">
            <a:avLst/>
          </a:prstGeom>
        </p:spPr>
      </p:pic>
      <p:pic>
        <p:nvPicPr>
          <p:cNvPr id="506" name="Bild 505" descr="Grupp med hel fyllning">
            <a:extLst>
              <a:ext uri="{FF2B5EF4-FFF2-40B4-BE49-F238E27FC236}">
                <a16:creationId xmlns:a16="http://schemas.microsoft.com/office/drawing/2014/main" id="{921E8914-73B6-6566-CFD5-35E0CE8CCE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6777" y="1448973"/>
            <a:ext cx="337675" cy="337675"/>
          </a:xfrm>
          <a:prstGeom prst="rect">
            <a:avLst/>
          </a:prstGeom>
        </p:spPr>
      </p:pic>
      <p:pic>
        <p:nvPicPr>
          <p:cNvPr id="512" name="Bild 511" descr="Grupp med hel fyllning">
            <a:extLst>
              <a:ext uri="{FF2B5EF4-FFF2-40B4-BE49-F238E27FC236}">
                <a16:creationId xmlns:a16="http://schemas.microsoft.com/office/drawing/2014/main" id="{03D84215-1013-44FF-DE29-4A7E66CA9B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6170" y="1671712"/>
            <a:ext cx="337675" cy="337675"/>
          </a:xfrm>
          <a:prstGeom prst="rect">
            <a:avLst/>
          </a:prstGeom>
        </p:spPr>
      </p:pic>
      <p:pic>
        <p:nvPicPr>
          <p:cNvPr id="513" name="Bild 512" descr="Grupp med hel fyllning">
            <a:extLst>
              <a:ext uri="{FF2B5EF4-FFF2-40B4-BE49-F238E27FC236}">
                <a16:creationId xmlns:a16="http://schemas.microsoft.com/office/drawing/2014/main" id="{138D63C6-70DA-20ED-C3BE-CDF4A10375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0406" y="1671712"/>
            <a:ext cx="337675" cy="337675"/>
          </a:xfrm>
          <a:prstGeom prst="rect">
            <a:avLst/>
          </a:prstGeom>
        </p:spPr>
      </p:pic>
      <p:pic>
        <p:nvPicPr>
          <p:cNvPr id="514" name="Bild 513" descr="Grupp med hel fyllning">
            <a:extLst>
              <a:ext uri="{FF2B5EF4-FFF2-40B4-BE49-F238E27FC236}">
                <a16:creationId xmlns:a16="http://schemas.microsoft.com/office/drawing/2014/main" id="{D995E111-7493-3FBD-6387-C27522A797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4642" y="1671712"/>
            <a:ext cx="337675" cy="337675"/>
          </a:xfrm>
          <a:prstGeom prst="rect">
            <a:avLst/>
          </a:prstGeom>
        </p:spPr>
      </p:pic>
      <p:pic>
        <p:nvPicPr>
          <p:cNvPr id="515" name="Bild 514" descr="Grupp med hel fyllning">
            <a:extLst>
              <a:ext uri="{FF2B5EF4-FFF2-40B4-BE49-F238E27FC236}">
                <a16:creationId xmlns:a16="http://schemas.microsoft.com/office/drawing/2014/main" id="{F5BACF70-29F7-6705-5C32-ECD9314C72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8878" y="1671712"/>
            <a:ext cx="337675" cy="337675"/>
          </a:xfrm>
          <a:prstGeom prst="rect">
            <a:avLst/>
          </a:prstGeom>
        </p:spPr>
      </p:pic>
      <p:pic>
        <p:nvPicPr>
          <p:cNvPr id="516" name="Bild 515" descr="Grupp med hel fyllning">
            <a:extLst>
              <a:ext uri="{FF2B5EF4-FFF2-40B4-BE49-F238E27FC236}">
                <a16:creationId xmlns:a16="http://schemas.microsoft.com/office/drawing/2014/main" id="{A9C05E5B-7448-83F5-8251-CFF89EF649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3118" y="1671712"/>
            <a:ext cx="337675" cy="337675"/>
          </a:xfrm>
          <a:prstGeom prst="rect">
            <a:avLst/>
          </a:prstGeom>
        </p:spPr>
      </p:pic>
      <p:grpSp>
        <p:nvGrpSpPr>
          <p:cNvPr id="20" name="Grupp 19">
            <a:extLst>
              <a:ext uri="{FF2B5EF4-FFF2-40B4-BE49-F238E27FC236}">
                <a16:creationId xmlns:a16="http://schemas.microsoft.com/office/drawing/2014/main" id="{E76569E5-3E9A-CCFB-613F-FA9A6DF20685}"/>
              </a:ext>
            </a:extLst>
          </p:cNvPr>
          <p:cNvGrpSpPr/>
          <p:nvPr/>
        </p:nvGrpSpPr>
        <p:grpSpPr>
          <a:xfrm>
            <a:off x="3913001" y="1466550"/>
            <a:ext cx="4613802" cy="337675"/>
            <a:chOff x="1553042" y="3160724"/>
            <a:chExt cx="4613802" cy="337675"/>
          </a:xfrm>
        </p:grpSpPr>
        <p:pic>
          <p:nvPicPr>
            <p:cNvPr id="2" name="Bild 1" descr="Gruppframgång med hel fyllning">
              <a:extLst>
                <a:ext uri="{FF2B5EF4-FFF2-40B4-BE49-F238E27FC236}">
                  <a16:creationId xmlns:a16="http://schemas.microsoft.com/office/drawing/2014/main" id="{F3CA8693-BE14-2143-315D-9903964A833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407989" y="3160724"/>
              <a:ext cx="337675" cy="337675"/>
            </a:xfrm>
            <a:prstGeom prst="rect">
              <a:avLst/>
            </a:prstGeom>
          </p:spPr>
        </p:pic>
        <p:pic>
          <p:nvPicPr>
            <p:cNvPr id="3" name="Bild 2" descr="Gruppframgång med hel fyllning">
              <a:extLst>
                <a:ext uri="{FF2B5EF4-FFF2-40B4-BE49-F238E27FC236}">
                  <a16:creationId xmlns:a16="http://schemas.microsoft.com/office/drawing/2014/main" id="{56906E8C-5309-5684-09C0-C531589E1FB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692225" y="3160724"/>
              <a:ext cx="337675" cy="337675"/>
            </a:xfrm>
            <a:prstGeom prst="rect">
              <a:avLst/>
            </a:prstGeom>
          </p:spPr>
        </p:pic>
        <p:pic>
          <p:nvPicPr>
            <p:cNvPr id="4" name="Bild 3" descr="Gruppframgång med hel fyllning">
              <a:extLst>
                <a:ext uri="{FF2B5EF4-FFF2-40B4-BE49-F238E27FC236}">
                  <a16:creationId xmlns:a16="http://schemas.microsoft.com/office/drawing/2014/main" id="{25ADA245-09C3-6C72-6B84-560065EBFE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976461" y="3160724"/>
              <a:ext cx="337675" cy="337675"/>
            </a:xfrm>
            <a:prstGeom prst="rect">
              <a:avLst/>
            </a:prstGeom>
          </p:spPr>
        </p:pic>
        <p:pic>
          <p:nvPicPr>
            <p:cNvPr id="5" name="Bild 4" descr="Gruppframgång med hel fyllning">
              <a:extLst>
                <a:ext uri="{FF2B5EF4-FFF2-40B4-BE49-F238E27FC236}">
                  <a16:creationId xmlns:a16="http://schemas.microsoft.com/office/drawing/2014/main" id="{F138F3FF-D8C0-A4C9-987C-5CE36A7954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260697" y="3160724"/>
              <a:ext cx="337675" cy="337675"/>
            </a:xfrm>
            <a:prstGeom prst="rect">
              <a:avLst/>
            </a:prstGeom>
          </p:spPr>
        </p:pic>
        <p:pic>
          <p:nvPicPr>
            <p:cNvPr id="6" name="Bild 5" descr="Gruppframgång med hel fyllning">
              <a:extLst>
                <a:ext uri="{FF2B5EF4-FFF2-40B4-BE49-F238E27FC236}">
                  <a16:creationId xmlns:a16="http://schemas.microsoft.com/office/drawing/2014/main" id="{B9572C55-8648-CB80-2748-AB0F3E2FEAB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544933" y="3160724"/>
              <a:ext cx="337675" cy="337675"/>
            </a:xfrm>
            <a:prstGeom prst="rect">
              <a:avLst/>
            </a:prstGeom>
          </p:spPr>
        </p:pic>
        <p:pic>
          <p:nvPicPr>
            <p:cNvPr id="7" name="Bild 6" descr="Gruppframgång med hel fyllning">
              <a:extLst>
                <a:ext uri="{FF2B5EF4-FFF2-40B4-BE49-F238E27FC236}">
                  <a16:creationId xmlns:a16="http://schemas.microsoft.com/office/drawing/2014/main" id="{53761617-2420-0AE4-3DEF-8252C31C8F5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979049" y="3160724"/>
              <a:ext cx="337675" cy="337675"/>
            </a:xfrm>
            <a:prstGeom prst="rect">
              <a:avLst/>
            </a:prstGeom>
          </p:spPr>
        </p:pic>
        <p:pic>
          <p:nvPicPr>
            <p:cNvPr id="8" name="Bild 7" descr="Gruppframgång med hel fyllning">
              <a:extLst>
                <a:ext uri="{FF2B5EF4-FFF2-40B4-BE49-F238E27FC236}">
                  <a16:creationId xmlns:a16="http://schemas.microsoft.com/office/drawing/2014/main" id="{278C359C-B211-FEE6-D200-90DE937F9B1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64459" y="3160724"/>
              <a:ext cx="337675" cy="337675"/>
            </a:xfrm>
            <a:prstGeom prst="rect">
              <a:avLst/>
            </a:prstGeom>
          </p:spPr>
        </p:pic>
        <p:pic>
          <p:nvPicPr>
            <p:cNvPr id="9" name="Bild 8" descr="Gruppframgång med hel fyllning">
              <a:extLst>
                <a:ext uri="{FF2B5EF4-FFF2-40B4-BE49-F238E27FC236}">
                  <a16:creationId xmlns:a16="http://schemas.microsoft.com/office/drawing/2014/main" id="{2FAD6E62-9DA7-EF8A-3230-2658C77AA7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49869" y="3160724"/>
              <a:ext cx="337675" cy="337675"/>
            </a:xfrm>
            <a:prstGeom prst="rect">
              <a:avLst/>
            </a:prstGeom>
          </p:spPr>
        </p:pic>
        <p:pic>
          <p:nvPicPr>
            <p:cNvPr id="10" name="Bild 9" descr="Gruppframgång med hel fyllning">
              <a:extLst>
                <a:ext uri="{FF2B5EF4-FFF2-40B4-BE49-F238E27FC236}">
                  <a16:creationId xmlns:a16="http://schemas.microsoft.com/office/drawing/2014/main" id="{E60035ED-5ED9-A770-8B4D-E1D204E8468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35279" y="3160724"/>
              <a:ext cx="337675" cy="337675"/>
            </a:xfrm>
            <a:prstGeom prst="rect">
              <a:avLst/>
            </a:prstGeom>
          </p:spPr>
        </p:pic>
        <p:pic>
          <p:nvPicPr>
            <p:cNvPr id="11" name="Bild 10" descr="Gruppframgång med hel fyllning">
              <a:extLst>
                <a:ext uri="{FF2B5EF4-FFF2-40B4-BE49-F238E27FC236}">
                  <a16:creationId xmlns:a16="http://schemas.microsoft.com/office/drawing/2014/main" id="{877C0921-4BD5-68A2-16F6-F62B5F44E37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20688" y="3160724"/>
              <a:ext cx="337675" cy="337675"/>
            </a:xfrm>
            <a:prstGeom prst="rect">
              <a:avLst/>
            </a:prstGeom>
          </p:spPr>
        </p:pic>
        <p:pic>
          <p:nvPicPr>
            <p:cNvPr id="12" name="Bild 11" descr="Gruppframgång med hel fyllning">
              <a:extLst>
                <a:ext uri="{FF2B5EF4-FFF2-40B4-BE49-F238E27FC236}">
                  <a16:creationId xmlns:a16="http://schemas.microsoft.com/office/drawing/2014/main" id="{CCA90111-486D-EAAD-E026-0D644842EA0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553042" y="3160724"/>
              <a:ext cx="337675" cy="337675"/>
            </a:xfrm>
            <a:prstGeom prst="rect">
              <a:avLst/>
            </a:prstGeom>
          </p:spPr>
        </p:pic>
        <p:pic>
          <p:nvPicPr>
            <p:cNvPr id="13" name="Bild 12" descr="Gruppframgång med hel fyllning">
              <a:extLst>
                <a:ext uri="{FF2B5EF4-FFF2-40B4-BE49-F238E27FC236}">
                  <a16:creationId xmlns:a16="http://schemas.microsoft.com/office/drawing/2014/main" id="{8947D000-E1A2-7746-FDCD-9EDC9A4A8E7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838452" y="3160724"/>
              <a:ext cx="337675" cy="337675"/>
            </a:xfrm>
            <a:prstGeom prst="rect">
              <a:avLst/>
            </a:prstGeom>
          </p:spPr>
        </p:pic>
        <p:pic>
          <p:nvPicPr>
            <p:cNvPr id="14" name="Bild 13" descr="Gruppframgång med hel fyllning">
              <a:extLst>
                <a:ext uri="{FF2B5EF4-FFF2-40B4-BE49-F238E27FC236}">
                  <a16:creationId xmlns:a16="http://schemas.microsoft.com/office/drawing/2014/main" id="{8FF8F111-2098-D0F1-87A7-375CB01DD71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123862" y="3160724"/>
              <a:ext cx="337675" cy="337675"/>
            </a:xfrm>
            <a:prstGeom prst="rect">
              <a:avLst/>
            </a:prstGeom>
          </p:spPr>
        </p:pic>
        <p:pic>
          <p:nvPicPr>
            <p:cNvPr id="15" name="Bild 14" descr="Gruppframgång med hel fyllning">
              <a:extLst>
                <a:ext uri="{FF2B5EF4-FFF2-40B4-BE49-F238E27FC236}">
                  <a16:creationId xmlns:a16="http://schemas.microsoft.com/office/drawing/2014/main" id="{B1A22564-D02C-4E03-4631-AA05E391D12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409272" y="3160724"/>
              <a:ext cx="337675" cy="337675"/>
            </a:xfrm>
            <a:prstGeom prst="rect">
              <a:avLst/>
            </a:prstGeom>
          </p:spPr>
        </p:pic>
        <p:pic>
          <p:nvPicPr>
            <p:cNvPr id="16" name="Bild 15" descr="Gruppframgång med hel fyllning">
              <a:extLst>
                <a:ext uri="{FF2B5EF4-FFF2-40B4-BE49-F238E27FC236}">
                  <a16:creationId xmlns:a16="http://schemas.microsoft.com/office/drawing/2014/main" id="{DCE25CAD-C93A-F642-CE94-E0151364C0D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694681" y="3160724"/>
              <a:ext cx="337675" cy="337675"/>
            </a:xfrm>
            <a:prstGeom prst="rect">
              <a:avLst/>
            </a:prstGeom>
          </p:spPr>
        </p:pic>
        <p:pic>
          <p:nvPicPr>
            <p:cNvPr id="17" name="Bild 16" descr="Gruppframgång med hel fyllning">
              <a:extLst>
                <a:ext uri="{FF2B5EF4-FFF2-40B4-BE49-F238E27FC236}">
                  <a16:creationId xmlns:a16="http://schemas.microsoft.com/office/drawing/2014/main" id="{F997ECD2-0A8E-0FFE-0B7F-8C35FB97D39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829169" y="3160724"/>
              <a:ext cx="337675" cy="337675"/>
            </a:xfrm>
            <a:prstGeom prst="rect">
              <a:avLst/>
            </a:prstGeom>
          </p:spPr>
        </p:pic>
      </p:grpSp>
      <p:sp>
        <p:nvSpPr>
          <p:cNvPr id="19" name="textruta 18">
            <a:extLst>
              <a:ext uri="{FF2B5EF4-FFF2-40B4-BE49-F238E27FC236}">
                <a16:creationId xmlns:a16="http://schemas.microsoft.com/office/drawing/2014/main" id="{D86CFC42-C281-9CB6-0F0D-25C02AB7AAFE}"/>
              </a:ext>
            </a:extLst>
          </p:cNvPr>
          <p:cNvSpPr txBox="1"/>
          <p:nvPr/>
        </p:nvSpPr>
        <p:spPr>
          <a:xfrm>
            <a:off x="164609" y="1199000"/>
            <a:ext cx="2631085" cy="369332"/>
          </a:xfrm>
          <a:prstGeom prst="rect">
            <a:avLst/>
          </a:prstGeom>
          <a:noFill/>
        </p:spPr>
        <p:txBody>
          <a:bodyPr wrap="square" rtlCol="0">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555555"/>
                </a:solidFill>
                <a:effectLst/>
                <a:uLnTx/>
                <a:uFillTx/>
                <a:latin typeface="Calibri"/>
                <a:ea typeface="+mn-ea"/>
                <a:cs typeface="+mn-cs"/>
              </a:rPr>
              <a:t>80+ i Umeå kommun</a:t>
            </a:r>
          </a:p>
        </p:txBody>
      </p:sp>
      <p:sp>
        <p:nvSpPr>
          <p:cNvPr id="542" name="textruta 541">
            <a:extLst>
              <a:ext uri="{FF2B5EF4-FFF2-40B4-BE49-F238E27FC236}">
                <a16:creationId xmlns:a16="http://schemas.microsoft.com/office/drawing/2014/main" id="{670BB167-C95E-0F8B-ED64-2B0B1A5C3E27}"/>
              </a:ext>
            </a:extLst>
          </p:cNvPr>
          <p:cNvSpPr txBox="1"/>
          <p:nvPr/>
        </p:nvSpPr>
        <p:spPr>
          <a:xfrm>
            <a:off x="3819796" y="1216995"/>
            <a:ext cx="3910745" cy="369332"/>
          </a:xfrm>
          <a:prstGeom prst="rect">
            <a:avLst/>
          </a:prstGeom>
          <a:noFill/>
        </p:spPr>
        <p:txBody>
          <a:bodyPr wrap="square" rtlCol="0">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555555"/>
                </a:solidFill>
                <a:effectLst/>
                <a:uLnTx/>
                <a:uFillTx/>
                <a:latin typeface="Calibri"/>
                <a:ea typeface="+mn-ea"/>
                <a:cs typeface="+mn-cs"/>
              </a:rPr>
              <a:t>2021 </a:t>
            </a:r>
          </a:p>
        </p:txBody>
      </p:sp>
      <p:sp>
        <p:nvSpPr>
          <p:cNvPr id="21" name="textruta 20">
            <a:extLst>
              <a:ext uri="{FF2B5EF4-FFF2-40B4-BE49-F238E27FC236}">
                <a16:creationId xmlns:a16="http://schemas.microsoft.com/office/drawing/2014/main" id="{08A02D3C-AB6B-56F0-B638-FA6D84A9F5CE}"/>
              </a:ext>
            </a:extLst>
          </p:cNvPr>
          <p:cNvSpPr txBox="1"/>
          <p:nvPr/>
        </p:nvSpPr>
        <p:spPr>
          <a:xfrm>
            <a:off x="3851752" y="1704656"/>
            <a:ext cx="3378469" cy="307777"/>
          </a:xfrm>
          <a:prstGeom prst="rect">
            <a:avLst/>
          </a:prstGeom>
          <a:noFill/>
        </p:spPr>
        <p:txBody>
          <a:bodyPr wrap="square">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555555"/>
                </a:solidFill>
                <a:effectLst/>
                <a:uLnTx/>
                <a:uFillTx/>
                <a:latin typeface="Calibri"/>
                <a:ea typeface="+mn-ea"/>
                <a:cs typeface="+mn-cs"/>
              </a:rPr>
              <a:t>64 % utan insatser från äldreomsorgen</a:t>
            </a:r>
          </a:p>
        </p:txBody>
      </p:sp>
      <p:sp>
        <p:nvSpPr>
          <p:cNvPr id="40" name="textruta 39">
            <a:extLst>
              <a:ext uri="{FF2B5EF4-FFF2-40B4-BE49-F238E27FC236}">
                <a16:creationId xmlns:a16="http://schemas.microsoft.com/office/drawing/2014/main" id="{96A426CC-A367-0875-720D-EF06A53A8DBB}"/>
              </a:ext>
            </a:extLst>
          </p:cNvPr>
          <p:cNvSpPr txBox="1"/>
          <p:nvPr/>
        </p:nvSpPr>
        <p:spPr>
          <a:xfrm>
            <a:off x="3824492" y="1981977"/>
            <a:ext cx="3910745" cy="369332"/>
          </a:xfrm>
          <a:prstGeom prst="rect">
            <a:avLst/>
          </a:prstGeom>
          <a:noFill/>
        </p:spPr>
        <p:txBody>
          <a:bodyPr wrap="square" rtlCol="0">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555555"/>
                </a:solidFill>
                <a:effectLst/>
                <a:uLnTx/>
                <a:uFillTx/>
                <a:latin typeface="Calibri"/>
                <a:ea typeface="+mn-ea"/>
                <a:cs typeface="+mn-cs"/>
              </a:rPr>
              <a:t>2022</a:t>
            </a:r>
          </a:p>
        </p:txBody>
      </p:sp>
      <p:sp>
        <p:nvSpPr>
          <p:cNvPr id="41" name="textruta 40">
            <a:extLst>
              <a:ext uri="{FF2B5EF4-FFF2-40B4-BE49-F238E27FC236}">
                <a16:creationId xmlns:a16="http://schemas.microsoft.com/office/drawing/2014/main" id="{11BA6568-F090-A19F-BC58-C2A09F371313}"/>
              </a:ext>
            </a:extLst>
          </p:cNvPr>
          <p:cNvSpPr txBox="1"/>
          <p:nvPr/>
        </p:nvSpPr>
        <p:spPr>
          <a:xfrm>
            <a:off x="3856448" y="2469638"/>
            <a:ext cx="3378469" cy="307777"/>
          </a:xfrm>
          <a:prstGeom prst="rect">
            <a:avLst/>
          </a:prstGeom>
          <a:noFill/>
        </p:spPr>
        <p:txBody>
          <a:bodyPr wrap="square">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555555"/>
                </a:solidFill>
                <a:effectLst/>
                <a:uLnTx/>
                <a:uFillTx/>
                <a:latin typeface="Calibri"/>
                <a:ea typeface="+mn-ea"/>
                <a:cs typeface="+mn-cs"/>
              </a:rPr>
              <a:t>66 % utan insatser från äldreomsorgen</a:t>
            </a:r>
          </a:p>
        </p:txBody>
      </p:sp>
      <p:grpSp>
        <p:nvGrpSpPr>
          <p:cNvPr id="23" name="Grupp 22">
            <a:extLst>
              <a:ext uri="{FF2B5EF4-FFF2-40B4-BE49-F238E27FC236}">
                <a16:creationId xmlns:a16="http://schemas.microsoft.com/office/drawing/2014/main" id="{6B82C9A3-F252-39AE-2A35-279EB4918960}"/>
              </a:ext>
            </a:extLst>
          </p:cNvPr>
          <p:cNvGrpSpPr/>
          <p:nvPr/>
        </p:nvGrpSpPr>
        <p:grpSpPr>
          <a:xfrm>
            <a:off x="3917697" y="2231532"/>
            <a:ext cx="4613802" cy="337675"/>
            <a:chOff x="1553042" y="3160724"/>
            <a:chExt cx="4613802" cy="337675"/>
          </a:xfrm>
        </p:grpSpPr>
        <p:pic>
          <p:nvPicPr>
            <p:cNvPr id="24" name="Bild 23" descr="Gruppframgång med hel fyllning">
              <a:extLst>
                <a:ext uri="{FF2B5EF4-FFF2-40B4-BE49-F238E27FC236}">
                  <a16:creationId xmlns:a16="http://schemas.microsoft.com/office/drawing/2014/main" id="{44EF7E8F-2EA2-148C-F8E7-E96BF991022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407989" y="3160724"/>
              <a:ext cx="337675" cy="337675"/>
            </a:xfrm>
            <a:prstGeom prst="rect">
              <a:avLst/>
            </a:prstGeom>
          </p:spPr>
        </p:pic>
        <p:pic>
          <p:nvPicPr>
            <p:cNvPr id="25" name="Bild 24" descr="Gruppframgång med hel fyllning">
              <a:extLst>
                <a:ext uri="{FF2B5EF4-FFF2-40B4-BE49-F238E27FC236}">
                  <a16:creationId xmlns:a16="http://schemas.microsoft.com/office/drawing/2014/main" id="{27FA8870-4A7E-9AF2-0B55-14A0EF4F2F5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692225" y="3160724"/>
              <a:ext cx="337675" cy="337675"/>
            </a:xfrm>
            <a:prstGeom prst="rect">
              <a:avLst/>
            </a:prstGeom>
          </p:spPr>
        </p:pic>
        <p:pic>
          <p:nvPicPr>
            <p:cNvPr id="26" name="Bild 25" descr="Gruppframgång med hel fyllning">
              <a:extLst>
                <a:ext uri="{FF2B5EF4-FFF2-40B4-BE49-F238E27FC236}">
                  <a16:creationId xmlns:a16="http://schemas.microsoft.com/office/drawing/2014/main" id="{F1F83971-E8CE-8924-4289-89EB597DB0B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976461" y="3160724"/>
              <a:ext cx="337675" cy="337675"/>
            </a:xfrm>
            <a:prstGeom prst="rect">
              <a:avLst/>
            </a:prstGeom>
          </p:spPr>
        </p:pic>
        <p:pic>
          <p:nvPicPr>
            <p:cNvPr id="27" name="Bild 26" descr="Gruppframgång med hel fyllning">
              <a:extLst>
                <a:ext uri="{FF2B5EF4-FFF2-40B4-BE49-F238E27FC236}">
                  <a16:creationId xmlns:a16="http://schemas.microsoft.com/office/drawing/2014/main" id="{BC0C496C-B6C7-10D8-C597-8630878B879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260697" y="3160724"/>
              <a:ext cx="337675" cy="337675"/>
            </a:xfrm>
            <a:prstGeom prst="rect">
              <a:avLst/>
            </a:prstGeom>
          </p:spPr>
        </p:pic>
        <p:pic>
          <p:nvPicPr>
            <p:cNvPr id="28" name="Bild 27" descr="Gruppframgång med hel fyllning">
              <a:extLst>
                <a:ext uri="{FF2B5EF4-FFF2-40B4-BE49-F238E27FC236}">
                  <a16:creationId xmlns:a16="http://schemas.microsoft.com/office/drawing/2014/main" id="{6633FB9B-E7AB-901B-D6FC-089DD850234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544933" y="3160724"/>
              <a:ext cx="337675" cy="337675"/>
            </a:xfrm>
            <a:prstGeom prst="rect">
              <a:avLst/>
            </a:prstGeom>
          </p:spPr>
        </p:pic>
        <p:pic>
          <p:nvPicPr>
            <p:cNvPr id="29" name="Bild 28" descr="Gruppframgång med hel fyllning">
              <a:extLst>
                <a:ext uri="{FF2B5EF4-FFF2-40B4-BE49-F238E27FC236}">
                  <a16:creationId xmlns:a16="http://schemas.microsoft.com/office/drawing/2014/main" id="{5CBD4514-1B14-6865-B9F8-27E1DC55C5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979049" y="3160724"/>
              <a:ext cx="337675" cy="337675"/>
            </a:xfrm>
            <a:prstGeom prst="rect">
              <a:avLst/>
            </a:prstGeom>
          </p:spPr>
        </p:pic>
        <p:pic>
          <p:nvPicPr>
            <p:cNvPr id="30" name="Bild 29" descr="Gruppframgång med hel fyllning">
              <a:extLst>
                <a:ext uri="{FF2B5EF4-FFF2-40B4-BE49-F238E27FC236}">
                  <a16:creationId xmlns:a16="http://schemas.microsoft.com/office/drawing/2014/main" id="{E25C6BFF-E02F-6011-14D8-053B3A75858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64459" y="3160724"/>
              <a:ext cx="337675" cy="337675"/>
            </a:xfrm>
            <a:prstGeom prst="rect">
              <a:avLst/>
            </a:prstGeom>
          </p:spPr>
        </p:pic>
        <p:pic>
          <p:nvPicPr>
            <p:cNvPr id="31" name="Bild 30" descr="Gruppframgång med hel fyllning">
              <a:extLst>
                <a:ext uri="{FF2B5EF4-FFF2-40B4-BE49-F238E27FC236}">
                  <a16:creationId xmlns:a16="http://schemas.microsoft.com/office/drawing/2014/main" id="{EA73B15E-7B31-C4EC-2BA2-C43E7911333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49869" y="3160724"/>
              <a:ext cx="337675" cy="337675"/>
            </a:xfrm>
            <a:prstGeom prst="rect">
              <a:avLst/>
            </a:prstGeom>
          </p:spPr>
        </p:pic>
        <p:pic>
          <p:nvPicPr>
            <p:cNvPr id="32" name="Bild 31" descr="Gruppframgång med hel fyllning">
              <a:extLst>
                <a:ext uri="{FF2B5EF4-FFF2-40B4-BE49-F238E27FC236}">
                  <a16:creationId xmlns:a16="http://schemas.microsoft.com/office/drawing/2014/main" id="{40662559-EE37-0DE3-764A-72A3F6B9A1E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35279" y="3160724"/>
              <a:ext cx="337675" cy="337675"/>
            </a:xfrm>
            <a:prstGeom prst="rect">
              <a:avLst/>
            </a:prstGeom>
          </p:spPr>
        </p:pic>
        <p:pic>
          <p:nvPicPr>
            <p:cNvPr id="33" name="Bild 32" descr="Gruppframgång med hel fyllning">
              <a:extLst>
                <a:ext uri="{FF2B5EF4-FFF2-40B4-BE49-F238E27FC236}">
                  <a16:creationId xmlns:a16="http://schemas.microsoft.com/office/drawing/2014/main" id="{DAD2F239-C3AB-B94F-8375-C555EF8842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20688" y="3160724"/>
              <a:ext cx="337675" cy="337675"/>
            </a:xfrm>
            <a:prstGeom prst="rect">
              <a:avLst/>
            </a:prstGeom>
          </p:spPr>
        </p:pic>
        <p:pic>
          <p:nvPicPr>
            <p:cNvPr id="34" name="Bild 33" descr="Gruppframgång med hel fyllning">
              <a:extLst>
                <a:ext uri="{FF2B5EF4-FFF2-40B4-BE49-F238E27FC236}">
                  <a16:creationId xmlns:a16="http://schemas.microsoft.com/office/drawing/2014/main" id="{EC9DD62A-70EC-6683-0F50-EA7B10F72C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553042" y="3160724"/>
              <a:ext cx="337675" cy="337675"/>
            </a:xfrm>
            <a:prstGeom prst="rect">
              <a:avLst/>
            </a:prstGeom>
          </p:spPr>
        </p:pic>
        <p:pic>
          <p:nvPicPr>
            <p:cNvPr id="35" name="Bild 34" descr="Gruppframgång med hel fyllning">
              <a:extLst>
                <a:ext uri="{FF2B5EF4-FFF2-40B4-BE49-F238E27FC236}">
                  <a16:creationId xmlns:a16="http://schemas.microsoft.com/office/drawing/2014/main" id="{31E7A2BD-3282-FFC1-7734-7006D39A06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838452" y="3160724"/>
              <a:ext cx="337675" cy="337675"/>
            </a:xfrm>
            <a:prstGeom prst="rect">
              <a:avLst/>
            </a:prstGeom>
          </p:spPr>
        </p:pic>
        <p:pic>
          <p:nvPicPr>
            <p:cNvPr id="36" name="Bild 35" descr="Gruppframgång med hel fyllning">
              <a:extLst>
                <a:ext uri="{FF2B5EF4-FFF2-40B4-BE49-F238E27FC236}">
                  <a16:creationId xmlns:a16="http://schemas.microsoft.com/office/drawing/2014/main" id="{00916275-195A-4AAB-153C-ECD6980E8A9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123862" y="3160724"/>
              <a:ext cx="337675" cy="337675"/>
            </a:xfrm>
            <a:prstGeom prst="rect">
              <a:avLst/>
            </a:prstGeom>
          </p:spPr>
        </p:pic>
        <p:pic>
          <p:nvPicPr>
            <p:cNvPr id="37" name="Bild 36" descr="Gruppframgång med hel fyllning">
              <a:extLst>
                <a:ext uri="{FF2B5EF4-FFF2-40B4-BE49-F238E27FC236}">
                  <a16:creationId xmlns:a16="http://schemas.microsoft.com/office/drawing/2014/main" id="{61D04210-51DF-2C2F-050C-B068A0B6954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409272" y="3160724"/>
              <a:ext cx="337675" cy="337675"/>
            </a:xfrm>
            <a:prstGeom prst="rect">
              <a:avLst/>
            </a:prstGeom>
          </p:spPr>
        </p:pic>
        <p:pic>
          <p:nvPicPr>
            <p:cNvPr id="38" name="Bild 37" descr="Gruppframgång med hel fyllning">
              <a:extLst>
                <a:ext uri="{FF2B5EF4-FFF2-40B4-BE49-F238E27FC236}">
                  <a16:creationId xmlns:a16="http://schemas.microsoft.com/office/drawing/2014/main" id="{73A55BBD-74E3-134F-6AF5-1EA5A7D935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694681" y="3160724"/>
              <a:ext cx="337675" cy="337675"/>
            </a:xfrm>
            <a:prstGeom prst="rect">
              <a:avLst/>
            </a:prstGeom>
          </p:spPr>
        </p:pic>
        <p:pic>
          <p:nvPicPr>
            <p:cNvPr id="39" name="Bild 38" descr="Gruppframgång med hel fyllning">
              <a:extLst>
                <a:ext uri="{FF2B5EF4-FFF2-40B4-BE49-F238E27FC236}">
                  <a16:creationId xmlns:a16="http://schemas.microsoft.com/office/drawing/2014/main" id="{F842E47B-3A13-8894-15E6-161F734F78D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829169" y="3160724"/>
              <a:ext cx="337675" cy="337675"/>
            </a:xfrm>
            <a:prstGeom prst="rect">
              <a:avLst/>
            </a:prstGeom>
          </p:spPr>
        </p:pic>
      </p:grpSp>
      <p:pic>
        <p:nvPicPr>
          <p:cNvPr id="452" name="Bild 451" descr="Gruppframgång med hel fyllning">
            <a:extLst>
              <a:ext uri="{FF2B5EF4-FFF2-40B4-BE49-F238E27FC236}">
                <a16:creationId xmlns:a16="http://schemas.microsoft.com/office/drawing/2014/main" id="{350A3C16-99BA-13AD-C18F-B50E12959A7E}"/>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1" r="50217"/>
          <a:stretch/>
        </p:blipFill>
        <p:spPr>
          <a:xfrm>
            <a:off x="8478061" y="2231532"/>
            <a:ext cx="168101" cy="337675"/>
          </a:xfrm>
          <a:prstGeom prst="rect">
            <a:avLst/>
          </a:prstGeom>
        </p:spPr>
      </p:pic>
      <p:sp>
        <p:nvSpPr>
          <p:cNvPr id="454" name="textruta 453">
            <a:extLst>
              <a:ext uri="{FF2B5EF4-FFF2-40B4-BE49-F238E27FC236}">
                <a16:creationId xmlns:a16="http://schemas.microsoft.com/office/drawing/2014/main" id="{5CB3AF71-07E5-C0A9-1A10-E49D479B771F}"/>
              </a:ext>
            </a:extLst>
          </p:cNvPr>
          <p:cNvSpPr txBox="1"/>
          <p:nvPr/>
        </p:nvSpPr>
        <p:spPr>
          <a:xfrm>
            <a:off x="3825139" y="2748694"/>
            <a:ext cx="3910745" cy="369332"/>
          </a:xfrm>
          <a:prstGeom prst="rect">
            <a:avLst/>
          </a:prstGeom>
          <a:noFill/>
        </p:spPr>
        <p:txBody>
          <a:bodyPr wrap="square" rtlCol="0">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555555"/>
                </a:solidFill>
                <a:effectLst/>
                <a:uLnTx/>
                <a:uFillTx/>
                <a:latin typeface="Calibri"/>
                <a:ea typeface="+mn-ea"/>
                <a:cs typeface="+mn-cs"/>
              </a:rPr>
              <a:t>2023</a:t>
            </a:r>
          </a:p>
        </p:txBody>
      </p:sp>
      <p:sp>
        <p:nvSpPr>
          <p:cNvPr id="455" name="textruta 454">
            <a:extLst>
              <a:ext uri="{FF2B5EF4-FFF2-40B4-BE49-F238E27FC236}">
                <a16:creationId xmlns:a16="http://schemas.microsoft.com/office/drawing/2014/main" id="{E277B70D-0E07-9A01-2A9D-F195F99A7724}"/>
              </a:ext>
            </a:extLst>
          </p:cNvPr>
          <p:cNvSpPr txBox="1"/>
          <p:nvPr/>
        </p:nvSpPr>
        <p:spPr>
          <a:xfrm>
            <a:off x="3857095" y="3236356"/>
            <a:ext cx="3378469" cy="307777"/>
          </a:xfrm>
          <a:prstGeom prst="rect">
            <a:avLst/>
          </a:prstGeom>
          <a:noFill/>
        </p:spPr>
        <p:txBody>
          <a:bodyPr wrap="square">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555555"/>
                </a:solidFill>
                <a:effectLst/>
                <a:uLnTx/>
                <a:uFillTx/>
                <a:latin typeface="Calibri"/>
                <a:ea typeface="+mn-ea"/>
                <a:cs typeface="+mn-cs"/>
              </a:rPr>
              <a:t>67 % utan insatser från äldreomsorgen</a:t>
            </a:r>
          </a:p>
        </p:txBody>
      </p:sp>
      <p:sp>
        <p:nvSpPr>
          <p:cNvPr id="477" name="textruta 476">
            <a:extLst>
              <a:ext uri="{FF2B5EF4-FFF2-40B4-BE49-F238E27FC236}">
                <a16:creationId xmlns:a16="http://schemas.microsoft.com/office/drawing/2014/main" id="{5E9DCED6-83D1-8A23-01F9-EE4D7B1B2F6F}"/>
              </a:ext>
            </a:extLst>
          </p:cNvPr>
          <p:cNvSpPr txBox="1"/>
          <p:nvPr/>
        </p:nvSpPr>
        <p:spPr>
          <a:xfrm>
            <a:off x="3825139" y="3513204"/>
            <a:ext cx="3910745" cy="369332"/>
          </a:xfrm>
          <a:prstGeom prst="rect">
            <a:avLst/>
          </a:prstGeom>
          <a:noFill/>
        </p:spPr>
        <p:txBody>
          <a:bodyPr wrap="square" rtlCol="0">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555555"/>
                </a:solidFill>
                <a:effectLst/>
                <a:uLnTx/>
                <a:uFillTx/>
                <a:latin typeface="Calibri"/>
                <a:ea typeface="+mn-ea"/>
                <a:cs typeface="+mn-cs"/>
              </a:rPr>
              <a:t>2024</a:t>
            </a:r>
          </a:p>
        </p:txBody>
      </p:sp>
      <p:sp>
        <p:nvSpPr>
          <p:cNvPr id="478" name="textruta 477">
            <a:extLst>
              <a:ext uri="{FF2B5EF4-FFF2-40B4-BE49-F238E27FC236}">
                <a16:creationId xmlns:a16="http://schemas.microsoft.com/office/drawing/2014/main" id="{E1409652-36B3-D562-4863-28A7A71DF81E}"/>
              </a:ext>
            </a:extLst>
          </p:cNvPr>
          <p:cNvSpPr txBox="1"/>
          <p:nvPr/>
        </p:nvSpPr>
        <p:spPr>
          <a:xfrm>
            <a:off x="3857095" y="4000865"/>
            <a:ext cx="3378469" cy="307777"/>
          </a:xfrm>
          <a:prstGeom prst="rect">
            <a:avLst/>
          </a:prstGeom>
          <a:noFill/>
        </p:spPr>
        <p:txBody>
          <a:bodyPr wrap="square" lIns="91440" tIns="45720" rIns="91440" bIns="45720" anchor="t">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r>
              <a:rPr lang="sv-SE" sz="1400" noProof="0">
                <a:solidFill>
                  <a:srgbClr val="555555"/>
                </a:solidFill>
                <a:latin typeface="Calibri"/>
              </a:rPr>
              <a:t>69</a:t>
            </a:r>
            <a:r>
              <a:rPr kumimoji="0" lang="sv-SE" sz="1400" b="0" i="0" u="none" strike="noStrike" kern="1200" cap="none" spc="0" normalizeH="0" baseline="0" noProof="0">
                <a:ln>
                  <a:noFill/>
                </a:ln>
                <a:solidFill>
                  <a:srgbClr val="555555"/>
                </a:solidFill>
                <a:effectLst/>
                <a:uLnTx/>
                <a:uFillTx/>
                <a:latin typeface="Calibri"/>
                <a:ea typeface="+mn-ea"/>
                <a:cs typeface="+mn-cs"/>
              </a:rPr>
              <a:t> % utan insatser från äldreomsorgen</a:t>
            </a:r>
          </a:p>
        </p:txBody>
      </p:sp>
      <p:sp>
        <p:nvSpPr>
          <p:cNvPr id="605" name="Rektangel 604">
            <a:extLst>
              <a:ext uri="{FF2B5EF4-FFF2-40B4-BE49-F238E27FC236}">
                <a16:creationId xmlns:a16="http://schemas.microsoft.com/office/drawing/2014/main" id="{37B155ED-D8B6-185C-307E-FC5830E219EA}"/>
              </a:ext>
            </a:extLst>
          </p:cNvPr>
          <p:cNvSpPr/>
          <p:nvPr/>
        </p:nvSpPr>
        <p:spPr>
          <a:xfrm>
            <a:off x="2669260" y="1502607"/>
            <a:ext cx="144000" cy="2253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a:ea typeface="+mn-ea"/>
              <a:cs typeface="+mn-cs"/>
            </a:endParaRPr>
          </a:p>
        </p:txBody>
      </p:sp>
      <p:pic>
        <p:nvPicPr>
          <p:cNvPr id="600" name="Bild 599" descr="Grupp med hel fyllning">
            <a:extLst>
              <a:ext uri="{FF2B5EF4-FFF2-40B4-BE49-F238E27FC236}">
                <a16:creationId xmlns:a16="http://schemas.microsoft.com/office/drawing/2014/main" id="{77DBE315-E5A9-56F0-9F80-56F0E2B44068}"/>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50242" r="3333"/>
          <a:stretch/>
        </p:blipFill>
        <p:spPr>
          <a:xfrm>
            <a:off x="2669016" y="1447419"/>
            <a:ext cx="156766" cy="337675"/>
          </a:xfrm>
          <a:prstGeom prst="rect">
            <a:avLst/>
          </a:prstGeom>
        </p:spPr>
      </p:pic>
      <p:sp>
        <p:nvSpPr>
          <p:cNvPr id="606" name="Rektangel 605">
            <a:extLst>
              <a:ext uri="{FF2B5EF4-FFF2-40B4-BE49-F238E27FC236}">
                <a16:creationId xmlns:a16="http://schemas.microsoft.com/office/drawing/2014/main" id="{460F4E2A-2435-E8F9-18B9-E3A2AD5319DD}"/>
              </a:ext>
            </a:extLst>
          </p:cNvPr>
          <p:cNvSpPr/>
          <p:nvPr/>
        </p:nvSpPr>
        <p:spPr>
          <a:xfrm>
            <a:off x="243159" y="1253275"/>
            <a:ext cx="2395476" cy="2190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608" name="Grupp 607">
            <a:extLst>
              <a:ext uri="{FF2B5EF4-FFF2-40B4-BE49-F238E27FC236}">
                <a16:creationId xmlns:a16="http://schemas.microsoft.com/office/drawing/2014/main" id="{86BCB68B-5656-F6D1-8976-55D21E9A79C2}"/>
              </a:ext>
            </a:extLst>
          </p:cNvPr>
          <p:cNvGrpSpPr/>
          <p:nvPr/>
        </p:nvGrpSpPr>
        <p:grpSpPr>
          <a:xfrm>
            <a:off x="3918344" y="2996041"/>
            <a:ext cx="4727817" cy="339882"/>
            <a:chOff x="3997544" y="2696839"/>
            <a:chExt cx="4727817" cy="339882"/>
          </a:xfrm>
        </p:grpSpPr>
        <p:grpSp>
          <p:nvGrpSpPr>
            <p:cNvPr id="457" name="Grupp 456">
              <a:extLst>
                <a:ext uri="{FF2B5EF4-FFF2-40B4-BE49-F238E27FC236}">
                  <a16:creationId xmlns:a16="http://schemas.microsoft.com/office/drawing/2014/main" id="{E7A82604-C0AF-7AA3-6ED8-12AA50AB50AD}"/>
                </a:ext>
              </a:extLst>
            </p:cNvPr>
            <p:cNvGrpSpPr/>
            <p:nvPr/>
          </p:nvGrpSpPr>
          <p:grpSpPr>
            <a:xfrm>
              <a:off x="3997544" y="2699046"/>
              <a:ext cx="4613802" cy="337675"/>
              <a:chOff x="1553042" y="3160724"/>
              <a:chExt cx="4613802" cy="337675"/>
            </a:xfrm>
          </p:grpSpPr>
          <p:pic>
            <p:nvPicPr>
              <p:cNvPr id="459" name="Bild 458" descr="Gruppframgång med hel fyllning">
                <a:extLst>
                  <a:ext uri="{FF2B5EF4-FFF2-40B4-BE49-F238E27FC236}">
                    <a16:creationId xmlns:a16="http://schemas.microsoft.com/office/drawing/2014/main" id="{184099B8-D2B9-E285-CA46-DA155B6E75F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407989" y="3160724"/>
                <a:ext cx="337675" cy="337675"/>
              </a:xfrm>
              <a:prstGeom prst="rect">
                <a:avLst/>
              </a:prstGeom>
            </p:spPr>
          </p:pic>
          <p:pic>
            <p:nvPicPr>
              <p:cNvPr id="460" name="Bild 459" descr="Gruppframgång med hel fyllning">
                <a:extLst>
                  <a:ext uri="{FF2B5EF4-FFF2-40B4-BE49-F238E27FC236}">
                    <a16:creationId xmlns:a16="http://schemas.microsoft.com/office/drawing/2014/main" id="{902E614A-D6A9-38EF-DB89-390066E301E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692225" y="3160724"/>
                <a:ext cx="337675" cy="337675"/>
              </a:xfrm>
              <a:prstGeom prst="rect">
                <a:avLst/>
              </a:prstGeom>
            </p:spPr>
          </p:pic>
          <p:pic>
            <p:nvPicPr>
              <p:cNvPr id="461" name="Bild 460" descr="Gruppframgång med hel fyllning">
                <a:extLst>
                  <a:ext uri="{FF2B5EF4-FFF2-40B4-BE49-F238E27FC236}">
                    <a16:creationId xmlns:a16="http://schemas.microsoft.com/office/drawing/2014/main" id="{0162E189-EB4A-5872-670A-204E05868A6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976461" y="3160724"/>
                <a:ext cx="337675" cy="337675"/>
              </a:xfrm>
              <a:prstGeom prst="rect">
                <a:avLst/>
              </a:prstGeom>
            </p:spPr>
          </p:pic>
          <p:pic>
            <p:nvPicPr>
              <p:cNvPr id="462" name="Bild 461" descr="Gruppframgång med hel fyllning">
                <a:extLst>
                  <a:ext uri="{FF2B5EF4-FFF2-40B4-BE49-F238E27FC236}">
                    <a16:creationId xmlns:a16="http://schemas.microsoft.com/office/drawing/2014/main" id="{F3AE41CA-234F-0D6E-0D7A-A6A2EAB322C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260697" y="3160724"/>
                <a:ext cx="337675" cy="337675"/>
              </a:xfrm>
              <a:prstGeom prst="rect">
                <a:avLst/>
              </a:prstGeom>
            </p:spPr>
          </p:pic>
          <p:pic>
            <p:nvPicPr>
              <p:cNvPr id="463" name="Bild 462" descr="Gruppframgång med hel fyllning">
                <a:extLst>
                  <a:ext uri="{FF2B5EF4-FFF2-40B4-BE49-F238E27FC236}">
                    <a16:creationId xmlns:a16="http://schemas.microsoft.com/office/drawing/2014/main" id="{A1BE15B6-0777-34A7-0375-A3C922638D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544933" y="3160724"/>
                <a:ext cx="337675" cy="337675"/>
              </a:xfrm>
              <a:prstGeom prst="rect">
                <a:avLst/>
              </a:prstGeom>
            </p:spPr>
          </p:pic>
          <p:pic>
            <p:nvPicPr>
              <p:cNvPr id="464" name="Bild 463" descr="Gruppframgång med hel fyllning">
                <a:extLst>
                  <a:ext uri="{FF2B5EF4-FFF2-40B4-BE49-F238E27FC236}">
                    <a16:creationId xmlns:a16="http://schemas.microsoft.com/office/drawing/2014/main" id="{BA0F2DA2-3075-6A7D-E3B5-E2A2E80D24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979049" y="3160724"/>
                <a:ext cx="337675" cy="337675"/>
              </a:xfrm>
              <a:prstGeom prst="rect">
                <a:avLst/>
              </a:prstGeom>
            </p:spPr>
          </p:pic>
          <p:pic>
            <p:nvPicPr>
              <p:cNvPr id="465" name="Bild 464" descr="Gruppframgång med hel fyllning">
                <a:extLst>
                  <a:ext uri="{FF2B5EF4-FFF2-40B4-BE49-F238E27FC236}">
                    <a16:creationId xmlns:a16="http://schemas.microsoft.com/office/drawing/2014/main" id="{2E048D0E-133E-A63A-1D45-62839B3991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64459" y="3160724"/>
                <a:ext cx="337675" cy="337675"/>
              </a:xfrm>
              <a:prstGeom prst="rect">
                <a:avLst/>
              </a:prstGeom>
            </p:spPr>
          </p:pic>
          <p:pic>
            <p:nvPicPr>
              <p:cNvPr id="466" name="Bild 465" descr="Gruppframgång med hel fyllning">
                <a:extLst>
                  <a:ext uri="{FF2B5EF4-FFF2-40B4-BE49-F238E27FC236}">
                    <a16:creationId xmlns:a16="http://schemas.microsoft.com/office/drawing/2014/main" id="{EE4A8122-A495-DEBD-B046-8B9864AEB09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49869" y="3160724"/>
                <a:ext cx="337675" cy="337675"/>
              </a:xfrm>
              <a:prstGeom prst="rect">
                <a:avLst/>
              </a:prstGeom>
            </p:spPr>
          </p:pic>
          <p:pic>
            <p:nvPicPr>
              <p:cNvPr id="467" name="Bild 466" descr="Gruppframgång med hel fyllning">
                <a:extLst>
                  <a:ext uri="{FF2B5EF4-FFF2-40B4-BE49-F238E27FC236}">
                    <a16:creationId xmlns:a16="http://schemas.microsoft.com/office/drawing/2014/main" id="{D0CA52C9-1C93-457A-A0B1-609B1CB44A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35279" y="3160724"/>
                <a:ext cx="337675" cy="337675"/>
              </a:xfrm>
              <a:prstGeom prst="rect">
                <a:avLst/>
              </a:prstGeom>
            </p:spPr>
          </p:pic>
          <p:pic>
            <p:nvPicPr>
              <p:cNvPr id="468" name="Bild 467" descr="Gruppframgång med hel fyllning">
                <a:extLst>
                  <a:ext uri="{FF2B5EF4-FFF2-40B4-BE49-F238E27FC236}">
                    <a16:creationId xmlns:a16="http://schemas.microsoft.com/office/drawing/2014/main" id="{2D6BD225-DBD6-84D4-B283-FF2C6BFA2B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20688" y="3160724"/>
                <a:ext cx="337675" cy="337675"/>
              </a:xfrm>
              <a:prstGeom prst="rect">
                <a:avLst/>
              </a:prstGeom>
            </p:spPr>
          </p:pic>
          <p:pic>
            <p:nvPicPr>
              <p:cNvPr id="469" name="Bild 468" descr="Gruppframgång med hel fyllning">
                <a:extLst>
                  <a:ext uri="{FF2B5EF4-FFF2-40B4-BE49-F238E27FC236}">
                    <a16:creationId xmlns:a16="http://schemas.microsoft.com/office/drawing/2014/main" id="{86DDB382-A584-57C0-20ED-0A0FC1CC4A6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553042" y="3160724"/>
                <a:ext cx="337675" cy="337675"/>
              </a:xfrm>
              <a:prstGeom prst="rect">
                <a:avLst/>
              </a:prstGeom>
            </p:spPr>
          </p:pic>
          <p:pic>
            <p:nvPicPr>
              <p:cNvPr id="470" name="Bild 469" descr="Gruppframgång med hel fyllning">
                <a:extLst>
                  <a:ext uri="{FF2B5EF4-FFF2-40B4-BE49-F238E27FC236}">
                    <a16:creationId xmlns:a16="http://schemas.microsoft.com/office/drawing/2014/main" id="{EBBEDEDE-A16A-30AD-8B4C-ED08B74F012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838452" y="3160724"/>
                <a:ext cx="337675" cy="337675"/>
              </a:xfrm>
              <a:prstGeom prst="rect">
                <a:avLst/>
              </a:prstGeom>
            </p:spPr>
          </p:pic>
          <p:pic>
            <p:nvPicPr>
              <p:cNvPr id="471" name="Bild 470" descr="Gruppframgång med hel fyllning">
                <a:extLst>
                  <a:ext uri="{FF2B5EF4-FFF2-40B4-BE49-F238E27FC236}">
                    <a16:creationId xmlns:a16="http://schemas.microsoft.com/office/drawing/2014/main" id="{78B0E304-68B7-676D-D46D-C521FA6A496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123862" y="3160724"/>
                <a:ext cx="337675" cy="337675"/>
              </a:xfrm>
              <a:prstGeom prst="rect">
                <a:avLst/>
              </a:prstGeom>
            </p:spPr>
          </p:pic>
          <p:pic>
            <p:nvPicPr>
              <p:cNvPr id="472" name="Bild 471" descr="Gruppframgång med hel fyllning">
                <a:extLst>
                  <a:ext uri="{FF2B5EF4-FFF2-40B4-BE49-F238E27FC236}">
                    <a16:creationId xmlns:a16="http://schemas.microsoft.com/office/drawing/2014/main" id="{BAC32CC9-2C87-C2F3-2587-C9643C2F782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409272" y="3160724"/>
                <a:ext cx="337675" cy="337675"/>
              </a:xfrm>
              <a:prstGeom prst="rect">
                <a:avLst/>
              </a:prstGeom>
            </p:spPr>
          </p:pic>
          <p:pic>
            <p:nvPicPr>
              <p:cNvPr id="473" name="Bild 472" descr="Gruppframgång med hel fyllning">
                <a:extLst>
                  <a:ext uri="{FF2B5EF4-FFF2-40B4-BE49-F238E27FC236}">
                    <a16:creationId xmlns:a16="http://schemas.microsoft.com/office/drawing/2014/main" id="{45A9D428-BAE5-D5B6-8D01-592CD906EA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694681" y="3160724"/>
                <a:ext cx="337675" cy="337675"/>
              </a:xfrm>
              <a:prstGeom prst="rect">
                <a:avLst/>
              </a:prstGeom>
            </p:spPr>
          </p:pic>
          <p:pic>
            <p:nvPicPr>
              <p:cNvPr id="474" name="Bild 473" descr="Gruppframgång med hel fyllning">
                <a:extLst>
                  <a:ext uri="{FF2B5EF4-FFF2-40B4-BE49-F238E27FC236}">
                    <a16:creationId xmlns:a16="http://schemas.microsoft.com/office/drawing/2014/main" id="{84FC52F8-FF83-8B97-926C-518E716239F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829169" y="3160724"/>
                <a:ext cx="337675" cy="337675"/>
              </a:xfrm>
              <a:prstGeom prst="rect">
                <a:avLst/>
              </a:prstGeom>
            </p:spPr>
          </p:pic>
        </p:grpSp>
        <p:pic>
          <p:nvPicPr>
            <p:cNvPr id="607" name="Bild 606" descr="Gruppframgång med hel fyllning">
              <a:extLst>
                <a:ext uri="{FF2B5EF4-FFF2-40B4-BE49-F238E27FC236}">
                  <a16:creationId xmlns:a16="http://schemas.microsoft.com/office/drawing/2014/main" id="{1D447B22-CBEF-9E05-5B13-D3D72ECEED53}"/>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1" r="50217"/>
            <a:stretch/>
          </p:blipFill>
          <p:spPr>
            <a:xfrm>
              <a:off x="8557260" y="2696839"/>
              <a:ext cx="168101" cy="337675"/>
            </a:xfrm>
            <a:prstGeom prst="rect">
              <a:avLst/>
            </a:prstGeom>
          </p:spPr>
        </p:pic>
      </p:grpSp>
      <p:sp>
        <p:nvSpPr>
          <p:cNvPr id="615" name="Rektangel 614">
            <a:extLst>
              <a:ext uri="{FF2B5EF4-FFF2-40B4-BE49-F238E27FC236}">
                <a16:creationId xmlns:a16="http://schemas.microsoft.com/office/drawing/2014/main" id="{F848EF44-CC6A-6D20-6D45-83E26BC15795}"/>
              </a:ext>
            </a:extLst>
          </p:cNvPr>
          <p:cNvSpPr/>
          <p:nvPr/>
        </p:nvSpPr>
        <p:spPr>
          <a:xfrm>
            <a:off x="2519516" y="1508178"/>
            <a:ext cx="93347"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a:ea typeface="+mn-ea"/>
              <a:cs typeface="+mn-cs"/>
            </a:endParaRPr>
          </a:p>
        </p:txBody>
      </p:sp>
      <p:sp>
        <p:nvSpPr>
          <p:cNvPr id="614" name="Rektangel 613">
            <a:extLst>
              <a:ext uri="{FF2B5EF4-FFF2-40B4-BE49-F238E27FC236}">
                <a16:creationId xmlns:a16="http://schemas.microsoft.com/office/drawing/2014/main" id="{3B424C8A-559A-65FA-D57C-4647482A4A11}"/>
              </a:ext>
            </a:extLst>
          </p:cNvPr>
          <p:cNvSpPr/>
          <p:nvPr/>
        </p:nvSpPr>
        <p:spPr>
          <a:xfrm>
            <a:off x="2595086" y="1506279"/>
            <a:ext cx="78202"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a:ea typeface="+mn-ea"/>
              <a:cs typeface="+mn-cs"/>
            </a:endParaRPr>
          </a:p>
        </p:txBody>
      </p:sp>
      <p:pic>
        <p:nvPicPr>
          <p:cNvPr id="610" name="Bild 609" descr="Grupp med hel fyllning">
            <a:extLst>
              <a:ext uri="{FF2B5EF4-FFF2-40B4-BE49-F238E27FC236}">
                <a16:creationId xmlns:a16="http://schemas.microsoft.com/office/drawing/2014/main" id="{68D24AD5-44F8-AB78-D612-B2137FD7F44A}"/>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70789" r="2558"/>
          <a:stretch/>
        </p:blipFill>
        <p:spPr>
          <a:xfrm>
            <a:off x="2593635" y="1445865"/>
            <a:ext cx="90000" cy="337675"/>
          </a:xfrm>
          <a:prstGeom prst="rect">
            <a:avLst/>
          </a:prstGeom>
        </p:spPr>
      </p:pic>
      <p:pic>
        <p:nvPicPr>
          <p:cNvPr id="617" name="Bild 616" descr="Gruppframgång med hel fyllning">
            <a:extLst>
              <a:ext uri="{FF2B5EF4-FFF2-40B4-BE49-F238E27FC236}">
                <a16:creationId xmlns:a16="http://schemas.microsoft.com/office/drawing/2014/main" id="{1E3F6CD5-8568-02BF-BF92-137A273BE2DA}"/>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8679" r="50000"/>
          <a:stretch/>
        </p:blipFill>
        <p:spPr>
          <a:xfrm>
            <a:off x="8647106" y="2997114"/>
            <a:ext cx="72000" cy="337675"/>
          </a:xfrm>
          <a:prstGeom prst="rect">
            <a:avLst/>
          </a:prstGeom>
        </p:spPr>
      </p:pic>
      <p:grpSp>
        <p:nvGrpSpPr>
          <p:cNvPr id="671" name="Grupp 670">
            <a:extLst>
              <a:ext uri="{FF2B5EF4-FFF2-40B4-BE49-F238E27FC236}">
                <a16:creationId xmlns:a16="http://schemas.microsoft.com/office/drawing/2014/main" id="{E6CD1D95-BFD4-4E1A-7957-D6CC9D14FF09}"/>
              </a:ext>
            </a:extLst>
          </p:cNvPr>
          <p:cNvGrpSpPr/>
          <p:nvPr/>
        </p:nvGrpSpPr>
        <p:grpSpPr>
          <a:xfrm>
            <a:off x="3918344" y="3760551"/>
            <a:ext cx="4799817" cy="339882"/>
            <a:chOff x="3997544" y="3461349"/>
            <a:chExt cx="4799817" cy="339882"/>
          </a:xfrm>
        </p:grpSpPr>
        <p:grpSp>
          <p:nvGrpSpPr>
            <p:cNvPr id="480" name="Grupp 479">
              <a:extLst>
                <a:ext uri="{FF2B5EF4-FFF2-40B4-BE49-F238E27FC236}">
                  <a16:creationId xmlns:a16="http://schemas.microsoft.com/office/drawing/2014/main" id="{1A898A44-E81E-E7DA-9597-8DB8F67C0C40}"/>
                </a:ext>
              </a:extLst>
            </p:cNvPr>
            <p:cNvGrpSpPr/>
            <p:nvPr/>
          </p:nvGrpSpPr>
          <p:grpSpPr>
            <a:xfrm>
              <a:off x="3997544" y="3463556"/>
              <a:ext cx="4613802" cy="337675"/>
              <a:chOff x="1553042" y="3160724"/>
              <a:chExt cx="4613802" cy="337675"/>
            </a:xfrm>
          </p:grpSpPr>
          <p:pic>
            <p:nvPicPr>
              <p:cNvPr id="485" name="Bild 484" descr="Gruppframgång med hel fyllning">
                <a:extLst>
                  <a:ext uri="{FF2B5EF4-FFF2-40B4-BE49-F238E27FC236}">
                    <a16:creationId xmlns:a16="http://schemas.microsoft.com/office/drawing/2014/main" id="{7BB89BB2-73D5-159A-BE25-07E250A1407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407989" y="3160724"/>
                <a:ext cx="337675" cy="337675"/>
              </a:xfrm>
              <a:prstGeom prst="rect">
                <a:avLst/>
              </a:prstGeom>
            </p:spPr>
          </p:pic>
          <p:pic>
            <p:nvPicPr>
              <p:cNvPr id="486" name="Bild 485" descr="Gruppframgång med hel fyllning">
                <a:extLst>
                  <a:ext uri="{FF2B5EF4-FFF2-40B4-BE49-F238E27FC236}">
                    <a16:creationId xmlns:a16="http://schemas.microsoft.com/office/drawing/2014/main" id="{E9CE0FFC-6E32-391B-F24B-B3EE1A0FFD9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692225" y="3160724"/>
                <a:ext cx="337675" cy="337675"/>
              </a:xfrm>
              <a:prstGeom prst="rect">
                <a:avLst/>
              </a:prstGeom>
            </p:spPr>
          </p:pic>
          <p:pic>
            <p:nvPicPr>
              <p:cNvPr id="487" name="Bild 486" descr="Gruppframgång med hel fyllning">
                <a:extLst>
                  <a:ext uri="{FF2B5EF4-FFF2-40B4-BE49-F238E27FC236}">
                    <a16:creationId xmlns:a16="http://schemas.microsoft.com/office/drawing/2014/main" id="{10ECB26A-19A7-72B2-3B97-EDED7424387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976461" y="3160724"/>
                <a:ext cx="337675" cy="337675"/>
              </a:xfrm>
              <a:prstGeom prst="rect">
                <a:avLst/>
              </a:prstGeom>
            </p:spPr>
          </p:pic>
          <p:pic>
            <p:nvPicPr>
              <p:cNvPr id="488" name="Bild 487" descr="Gruppframgång med hel fyllning">
                <a:extLst>
                  <a:ext uri="{FF2B5EF4-FFF2-40B4-BE49-F238E27FC236}">
                    <a16:creationId xmlns:a16="http://schemas.microsoft.com/office/drawing/2014/main" id="{A44E13EE-9335-7CA5-2573-180536D3533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260697" y="3160724"/>
                <a:ext cx="337675" cy="337675"/>
              </a:xfrm>
              <a:prstGeom prst="rect">
                <a:avLst/>
              </a:prstGeom>
            </p:spPr>
          </p:pic>
          <p:pic>
            <p:nvPicPr>
              <p:cNvPr id="489" name="Bild 488" descr="Gruppframgång med hel fyllning">
                <a:extLst>
                  <a:ext uri="{FF2B5EF4-FFF2-40B4-BE49-F238E27FC236}">
                    <a16:creationId xmlns:a16="http://schemas.microsoft.com/office/drawing/2014/main" id="{0987CE23-F9CA-DD78-ED53-5D676266D19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544933" y="3160724"/>
                <a:ext cx="337675" cy="337675"/>
              </a:xfrm>
              <a:prstGeom prst="rect">
                <a:avLst/>
              </a:prstGeom>
            </p:spPr>
          </p:pic>
          <p:pic>
            <p:nvPicPr>
              <p:cNvPr id="507" name="Bild 506" descr="Gruppframgång med hel fyllning">
                <a:extLst>
                  <a:ext uri="{FF2B5EF4-FFF2-40B4-BE49-F238E27FC236}">
                    <a16:creationId xmlns:a16="http://schemas.microsoft.com/office/drawing/2014/main" id="{308EFFD1-5485-53A7-5A57-11B25FD4E03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979049" y="3160724"/>
                <a:ext cx="337675" cy="337675"/>
              </a:xfrm>
              <a:prstGeom prst="rect">
                <a:avLst/>
              </a:prstGeom>
            </p:spPr>
          </p:pic>
          <p:pic>
            <p:nvPicPr>
              <p:cNvPr id="508" name="Bild 507" descr="Gruppframgång med hel fyllning">
                <a:extLst>
                  <a:ext uri="{FF2B5EF4-FFF2-40B4-BE49-F238E27FC236}">
                    <a16:creationId xmlns:a16="http://schemas.microsoft.com/office/drawing/2014/main" id="{CF648E49-F530-506E-84B0-85976E230C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64459" y="3160724"/>
                <a:ext cx="337675" cy="337675"/>
              </a:xfrm>
              <a:prstGeom prst="rect">
                <a:avLst/>
              </a:prstGeom>
            </p:spPr>
          </p:pic>
          <p:pic>
            <p:nvPicPr>
              <p:cNvPr id="509" name="Bild 508" descr="Gruppframgång med hel fyllning">
                <a:extLst>
                  <a:ext uri="{FF2B5EF4-FFF2-40B4-BE49-F238E27FC236}">
                    <a16:creationId xmlns:a16="http://schemas.microsoft.com/office/drawing/2014/main" id="{A1DE8A0B-5F95-A632-B0E8-A2CA440338D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49869" y="3160724"/>
                <a:ext cx="337675" cy="337675"/>
              </a:xfrm>
              <a:prstGeom prst="rect">
                <a:avLst/>
              </a:prstGeom>
            </p:spPr>
          </p:pic>
          <p:pic>
            <p:nvPicPr>
              <p:cNvPr id="510" name="Bild 509" descr="Gruppframgång med hel fyllning">
                <a:extLst>
                  <a:ext uri="{FF2B5EF4-FFF2-40B4-BE49-F238E27FC236}">
                    <a16:creationId xmlns:a16="http://schemas.microsoft.com/office/drawing/2014/main" id="{E3BCCF09-88BE-CEF7-3ED4-F412ACE236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35279" y="3160724"/>
                <a:ext cx="337675" cy="337675"/>
              </a:xfrm>
              <a:prstGeom prst="rect">
                <a:avLst/>
              </a:prstGeom>
            </p:spPr>
          </p:pic>
          <p:pic>
            <p:nvPicPr>
              <p:cNvPr id="511" name="Bild 510" descr="Gruppframgång med hel fyllning">
                <a:extLst>
                  <a:ext uri="{FF2B5EF4-FFF2-40B4-BE49-F238E27FC236}">
                    <a16:creationId xmlns:a16="http://schemas.microsoft.com/office/drawing/2014/main" id="{95808248-2AEE-5E30-2B38-620F083B7B3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20688" y="3160724"/>
                <a:ext cx="337675" cy="337675"/>
              </a:xfrm>
              <a:prstGeom prst="rect">
                <a:avLst/>
              </a:prstGeom>
            </p:spPr>
          </p:pic>
          <p:pic>
            <p:nvPicPr>
              <p:cNvPr id="543" name="Bild 542" descr="Gruppframgång med hel fyllning">
                <a:extLst>
                  <a:ext uri="{FF2B5EF4-FFF2-40B4-BE49-F238E27FC236}">
                    <a16:creationId xmlns:a16="http://schemas.microsoft.com/office/drawing/2014/main" id="{8672D8C3-B16D-4904-077F-9AAFF658E6E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553042" y="3160724"/>
                <a:ext cx="337675" cy="337675"/>
              </a:xfrm>
              <a:prstGeom prst="rect">
                <a:avLst/>
              </a:prstGeom>
            </p:spPr>
          </p:pic>
          <p:pic>
            <p:nvPicPr>
              <p:cNvPr id="544" name="Bild 543" descr="Gruppframgång med hel fyllning">
                <a:extLst>
                  <a:ext uri="{FF2B5EF4-FFF2-40B4-BE49-F238E27FC236}">
                    <a16:creationId xmlns:a16="http://schemas.microsoft.com/office/drawing/2014/main" id="{B7C34A25-0B52-622F-F511-97D3E84EF2E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838452" y="3160724"/>
                <a:ext cx="337675" cy="337675"/>
              </a:xfrm>
              <a:prstGeom prst="rect">
                <a:avLst/>
              </a:prstGeom>
            </p:spPr>
          </p:pic>
          <p:pic>
            <p:nvPicPr>
              <p:cNvPr id="545" name="Bild 544" descr="Gruppframgång med hel fyllning">
                <a:extLst>
                  <a:ext uri="{FF2B5EF4-FFF2-40B4-BE49-F238E27FC236}">
                    <a16:creationId xmlns:a16="http://schemas.microsoft.com/office/drawing/2014/main" id="{A3A51E66-5A87-3BB6-7539-24B109B504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123862" y="3160724"/>
                <a:ext cx="337675" cy="337675"/>
              </a:xfrm>
              <a:prstGeom prst="rect">
                <a:avLst/>
              </a:prstGeom>
            </p:spPr>
          </p:pic>
          <p:pic>
            <p:nvPicPr>
              <p:cNvPr id="546" name="Bild 545" descr="Gruppframgång med hel fyllning">
                <a:extLst>
                  <a:ext uri="{FF2B5EF4-FFF2-40B4-BE49-F238E27FC236}">
                    <a16:creationId xmlns:a16="http://schemas.microsoft.com/office/drawing/2014/main" id="{A73500D7-F7F3-D7E9-CF41-0784FBD4252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409272" y="3160724"/>
                <a:ext cx="337675" cy="337675"/>
              </a:xfrm>
              <a:prstGeom prst="rect">
                <a:avLst/>
              </a:prstGeom>
            </p:spPr>
          </p:pic>
          <p:pic>
            <p:nvPicPr>
              <p:cNvPr id="564" name="Bild 563" descr="Gruppframgång med hel fyllning">
                <a:extLst>
                  <a:ext uri="{FF2B5EF4-FFF2-40B4-BE49-F238E27FC236}">
                    <a16:creationId xmlns:a16="http://schemas.microsoft.com/office/drawing/2014/main" id="{53075833-ACEA-2AC9-709B-788B65F79C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694681" y="3160724"/>
                <a:ext cx="337675" cy="337675"/>
              </a:xfrm>
              <a:prstGeom prst="rect">
                <a:avLst/>
              </a:prstGeom>
            </p:spPr>
          </p:pic>
          <p:pic>
            <p:nvPicPr>
              <p:cNvPr id="566" name="Bild 565" descr="Gruppframgång med hel fyllning">
                <a:extLst>
                  <a:ext uri="{FF2B5EF4-FFF2-40B4-BE49-F238E27FC236}">
                    <a16:creationId xmlns:a16="http://schemas.microsoft.com/office/drawing/2014/main" id="{5F180432-3DC5-8E45-BD49-81C26E24B94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829169" y="3160724"/>
                <a:ext cx="337675" cy="337675"/>
              </a:xfrm>
              <a:prstGeom prst="rect">
                <a:avLst/>
              </a:prstGeom>
            </p:spPr>
          </p:pic>
        </p:grpSp>
        <p:grpSp>
          <p:nvGrpSpPr>
            <p:cNvPr id="620" name="Grupp 619">
              <a:extLst>
                <a:ext uri="{FF2B5EF4-FFF2-40B4-BE49-F238E27FC236}">
                  <a16:creationId xmlns:a16="http://schemas.microsoft.com/office/drawing/2014/main" id="{A674EF83-C468-6AA4-6F9D-F9AB003B69DC}"/>
                </a:ext>
              </a:extLst>
            </p:cNvPr>
            <p:cNvGrpSpPr/>
            <p:nvPr/>
          </p:nvGrpSpPr>
          <p:grpSpPr>
            <a:xfrm>
              <a:off x="8557260" y="3461349"/>
              <a:ext cx="240101" cy="337675"/>
              <a:chOff x="8654552" y="3363988"/>
              <a:chExt cx="240101" cy="337675"/>
            </a:xfrm>
          </p:grpSpPr>
          <p:pic>
            <p:nvPicPr>
              <p:cNvPr id="618" name="Bild 617" descr="Gruppframgång med hel fyllning">
                <a:extLst>
                  <a:ext uri="{FF2B5EF4-FFF2-40B4-BE49-F238E27FC236}">
                    <a16:creationId xmlns:a16="http://schemas.microsoft.com/office/drawing/2014/main" id="{92EC84FA-AAF8-1631-1A55-22B79A0651C1}"/>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1" r="50217"/>
              <a:stretch/>
            </p:blipFill>
            <p:spPr>
              <a:xfrm>
                <a:off x="8654552" y="3363988"/>
                <a:ext cx="168101" cy="337675"/>
              </a:xfrm>
              <a:prstGeom prst="rect">
                <a:avLst/>
              </a:prstGeom>
            </p:spPr>
          </p:pic>
          <p:pic>
            <p:nvPicPr>
              <p:cNvPr id="619" name="Bild 618" descr="Gruppframgång med hel fyllning">
                <a:extLst>
                  <a:ext uri="{FF2B5EF4-FFF2-40B4-BE49-F238E27FC236}">
                    <a16:creationId xmlns:a16="http://schemas.microsoft.com/office/drawing/2014/main" id="{BC4E1595-F11A-97E2-2241-A5E91521B070}"/>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8679" r="50000"/>
              <a:stretch/>
            </p:blipFill>
            <p:spPr>
              <a:xfrm>
                <a:off x="8822653" y="3363988"/>
                <a:ext cx="72000" cy="337675"/>
              </a:xfrm>
              <a:prstGeom prst="rect">
                <a:avLst/>
              </a:prstGeom>
            </p:spPr>
          </p:pic>
        </p:grpSp>
      </p:grpSp>
      <p:pic>
        <p:nvPicPr>
          <p:cNvPr id="611" name="Bild 610" descr="Grupp med hel fyllning">
            <a:extLst>
              <a:ext uri="{FF2B5EF4-FFF2-40B4-BE49-F238E27FC236}">
                <a16:creationId xmlns:a16="http://schemas.microsoft.com/office/drawing/2014/main" id="{C0549AB6-FB2D-76C0-C0B8-2FC17AEE71BF}"/>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577" r="70423"/>
          <a:stretch/>
        </p:blipFill>
        <p:spPr>
          <a:xfrm>
            <a:off x="2509490" y="1445088"/>
            <a:ext cx="86400" cy="337675"/>
          </a:xfrm>
          <a:prstGeom prst="rect">
            <a:avLst/>
          </a:prstGeom>
        </p:spPr>
      </p:pic>
      <p:pic>
        <p:nvPicPr>
          <p:cNvPr id="676" name="Bild 675" descr="Gruppframgång med hel fyllning">
            <a:extLst>
              <a:ext uri="{FF2B5EF4-FFF2-40B4-BE49-F238E27FC236}">
                <a16:creationId xmlns:a16="http://schemas.microsoft.com/office/drawing/2014/main" id="{1ADC1678-E430-F293-D7B4-CECB440A0A35}"/>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50000" r="28678"/>
          <a:stretch/>
        </p:blipFill>
        <p:spPr>
          <a:xfrm>
            <a:off x="8718161" y="3760551"/>
            <a:ext cx="72000" cy="337675"/>
          </a:xfrm>
          <a:prstGeom prst="rect">
            <a:avLst/>
          </a:prstGeom>
        </p:spPr>
      </p:pic>
      <p:sp>
        <p:nvSpPr>
          <p:cNvPr id="43" name="textruta 42">
            <a:extLst>
              <a:ext uri="{FF2B5EF4-FFF2-40B4-BE49-F238E27FC236}">
                <a16:creationId xmlns:a16="http://schemas.microsoft.com/office/drawing/2014/main" id="{3ACC3E11-CBE3-AAD4-5906-2DAA3AEE23C1}"/>
              </a:ext>
            </a:extLst>
          </p:cNvPr>
          <p:cNvSpPr txBox="1"/>
          <p:nvPr/>
        </p:nvSpPr>
        <p:spPr>
          <a:xfrm>
            <a:off x="164609" y="265510"/>
            <a:ext cx="6627823" cy="677108"/>
          </a:xfrm>
          <a:prstGeom prst="rect">
            <a:avLst/>
          </a:prstGeom>
          <a:noFill/>
        </p:spPr>
        <p:txBody>
          <a:bodyPr wrap="square" rtlCol="0">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555555"/>
                </a:solidFill>
                <a:effectLst/>
                <a:uLnTx/>
                <a:uFillTx/>
                <a:latin typeface="Calibri"/>
                <a:ea typeface="+mn-ea"/>
                <a:cs typeface="+mn-cs"/>
              </a:rPr>
              <a:t>80 år och äldre i Umeå kommun</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555555"/>
                </a:solidFill>
                <a:effectLst/>
                <a:uLnTx/>
                <a:uFillTx/>
                <a:latin typeface="Calibri"/>
                <a:ea typeface="+mn-ea"/>
                <a:cs typeface="+mn-cs"/>
              </a:rPr>
              <a:t>2024 =</a:t>
            </a:r>
            <a:r>
              <a:rPr kumimoji="0" lang="sv-SE" sz="1400" b="0" i="0" u="none" strike="noStrike" kern="1200" cap="none" spc="0" normalizeH="0" noProof="0">
                <a:ln>
                  <a:noFill/>
                </a:ln>
                <a:solidFill>
                  <a:srgbClr val="555555"/>
                </a:solidFill>
                <a:effectLst/>
                <a:uLnTx/>
                <a:uFillTx/>
                <a:latin typeface="Calibri"/>
                <a:ea typeface="+mn-ea"/>
                <a:cs typeface="+mn-cs"/>
              </a:rPr>
              <a:t> </a:t>
            </a:r>
            <a:r>
              <a:rPr kumimoji="0" lang="sv-SE" sz="1400" b="0" i="0" u="none" strike="noStrike" kern="1200" cap="none" spc="0" normalizeH="0" baseline="0" noProof="0">
                <a:ln>
                  <a:noFill/>
                </a:ln>
                <a:solidFill>
                  <a:srgbClr val="555555"/>
                </a:solidFill>
                <a:effectLst/>
                <a:uLnTx/>
                <a:uFillTx/>
                <a:latin typeface="Calibri"/>
                <a:ea typeface="+mn-ea"/>
                <a:cs typeface="+mn-cs"/>
              </a:rPr>
              <a:t>6 645 personer</a:t>
            </a:r>
          </a:p>
        </p:txBody>
      </p:sp>
      <p:sp>
        <p:nvSpPr>
          <p:cNvPr id="49" name="Ellips 48">
            <a:extLst>
              <a:ext uri="{FF2B5EF4-FFF2-40B4-BE49-F238E27FC236}">
                <a16:creationId xmlns:a16="http://schemas.microsoft.com/office/drawing/2014/main" id="{2EDC6893-6FDE-1972-8909-C68366919577}"/>
              </a:ext>
            </a:extLst>
          </p:cNvPr>
          <p:cNvSpPr/>
          <p:nvPr/>
        </p:nvSpPr>
        <p:spPr>
          <a:xfrm>
            <a:off x="7860553" y="191182"/>
            <a:ext cx="864000" cy="864000"/>
          </a:xfrm>
          <a:prstGeom prst="ellipse">
            <a:avLst/>
          </a:prstGeom>
          <a:solidFill>
            <a:schemeClr val="bg1">
              <a:lumMod val="95000"/>
            </a:schemeClr>
          </a:solidFill>
          <a:ln w="25400" cap="flat" cmpd="sng" algn="ctr">
            <a:solidFill>
              <a:prstClr val="white">
                <a:hueOff val="0"/>
                <a:satOff val="0"/>
                <a:lumOff val="0"/>
                <a:alphaOff val="0"/>
              </a:prstClr>
            </a:solidFill>
            <a:prstDash val="solid"/>
          </a:ln>
          <a:effectLst/>
        </p:spPr>
        <p:txBody>
          <a:bodyPr spcFirstLastPara="0" vert="horz" wrap="square" lIns="0" tIns="0" rIns="0" bIns="0" numCol="1" spcCol="1270" anchor="ctr" anchorCtr="0">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55555"/>
                </a:solidFill>
                <a:effectLst/>
                <a:uLnTx/>
                <a:uFillTx/>
                <a:latin typeface="Calibri"/>
                <a:ea typeface="+mn-ea"/>
                <a:cs typeface="+mn-cs"/>
              </a:rPr>
              <a:t>Samarbeta</a:t>
            </a:r>
          </a:p>
        </p:txBody>
      </p:sp>
      <p:sp>
        <p:nvSpPr>
          <p:cNvPr id="50" name="Ellips 49">
            <a:extLst>
              <a:ext uri="{FF2B5EF4-FFF2-40B4-BE49-F238E27FC236}">
                <a16:creationId xmlns:a16="http://schemas.microsoft.com/office/drawing/2014/main" id="{51293AF2-B8E1-13F3-0FFE-39FDF1E0C966}"/>
              </a:ext>
            </a:extLst>
          </p:cNvPr>
          <p:cNvSpPr/>
          <p:nvPr/>
        </p:nvSpPr>
        <p:spPr>
          <a:xfrm>
            <a:off x="7071391" y="172653"/>
            <a:ext cx="864000" cy="864000"/>
          </a:xfrm>
          <a:prstGeom prst="ellipse">
            <a:avLst/>
          </a:prstGeom>
          <a:solidFill>
            <a:schemeClr val="bg1">
              <a:lumMod val="95000"/>
            </a:schemeClr>
          </a:solidFill>
          <a:ln w="25400" cap="flat" cmpd="sng" algn="ctr">
            <a:solidFill>
              <a:prstClr val="white">
                <a:hueOff val="0"/>
                <a:satOff val="0"/>
                <a:lumOff val="0"/>
                <a:alphaOff val="0"/>
              </a:prstClr>
            </a:solidFill>
            <a:prstDash val="solid"/>
          </a:ln>
          <a:effectLst/>
        </p:spPr>
        <p:txBody>
          <a:bodyPr spcFirstLastPara="0" vert="horz" wrap="square" lIns="0" tIns="0" rIns="0" bIns="0" numCol="1" spcCol="1270" anchor="ctr" anchorCtr="0">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55555"/>
                </a:solidFill>
                <a:effectLst/>
                <a:uLnTx/>
                <a:uFillTx/>
                <a:latin typeface="Calibri"/>
                <a:ea typeface="+mn-ea"/>
                <a:cs typeface="+mn-cs"/>
              </a:rPr>
              <a:t>Kompetens-försörja</a:t>
            </a:r>
          </a:p>
        </p:txBody>
      </p:sp>
      <p:sp>
        <p:nvSpPr>
          <p:cNvPr id="51" name="Ellips 50">
            <a:extLst>
              <a:ext uri="{FF2B5EF4-FFF2-40B4-BE49-F238E27FC236}">
                <a16:creationId xmlns:a16="http://schemas.microsoft.com/office/drawing/2014/main" id="{8EA455A6-1936-648B-BB8D-7BB7B9F58A5F}"/>
              </a:ext>
            </a:extLst>
          </p:cNvPr>
          <p:cNvSpPr/>
          <p:nvPr/>
        </p:nvSpPr>
        <p:spPr>
          <a:xfrm>
            <a:off x="6281178" y="172653"/>
            <a:ext cx="864000" cy="864000"/>
          </a:xfrm>
          <a:prstGeom prst="ellipse">
            <a:avLst/>
          </a:prstGeom>
          <a:solidFill>
            <a:schemeClr val="bg1">
              <a:lumMod val="95000"/>
            </a:schemeClr>
          </a:solidFill>
          <a:ln w="25400" cap="flat" cmpd="sng" algn="ctr">
            <a:solidFill>
              <a:prstClr val="white">
                <a:hueOff val="0"/>
                <a:satOff val="0"/>
                <a:lumOff val="0"/>
                <a:alphaOff val="0"/>
              </a:prstClr>
            </a:solidFill>
            <a:prstDash val="solid"/>
          </a:ln>
          <a:effectLst/>
        </p:spPr>
        <p:txBody>
          <a:bodyPr spcFirstLastPara="0" vert="horz" wrap="square" lIns="0" tIns="0" rIns="0" bIns="0" numCol="1" spcCol="1270" anchor="ctr" anchorCtr="0">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55555"/>
                </a:solidFill>
                <a:effectLst/>
                <a:uLnTx/>
                <a:uFillTx/>
                <a:latin typeface="Calibri"/>
                <a:ea typeface="+mn-ea"/>
                <a:cs typeface="+mn-cs"/>
              </a:rPr>
              <a:t>Digitalisera</a:t>
            </a:r>
          </a:p>
        </p:txBody>
      </p:sp>
      <p:sp>
        <p:nvSpPr>
          <p:cNvPr id="52" name="Ellips 51">
            <a:extLst>
              <a:ext uri="{FF2B5EF4-FFF2-40B4-BE49-F238E27FC236}">
                <a16:creationId xmlns:a16="http://schemas.microsoft.com/office/drawing/2014/main" id="{39785E41-CEE8-AD41-6661-760D845E3379}"/>
              </a:ext>
            </a:extLst>
          </p:cNvPr>
          <p:cNvSpPr/>
          <p:nvPr/>
        </p:nvSpPr>
        <p:spPr>
          <a:xfrm>
            <a:off x="5490965" y="172653"/>
            <a:ext cx="864000" cy="864000"/>
          </a:xfrm>
          <a:prstGeom prst="ellipse">
            <a:avLst/>
          </a:prstGeom>
          <a:solidFill>
            <a:schemeClr val="bg1">
              <a:lumMod val="95000"/>
            </a:schemeClr>
          </a:solidFill>
          <a:ln w="25400" cap="flat" cmpd="sng" algn="ctr">
            <a:solidFill>
              <a:prstClr val="white">
                <a:hueOff val="0"/>
                <a:satOff val="0"/>
                <a:lumOff val="0"/>
                <a:alphaOff val="0"/>
              </a:prstClr>
            </a:solidFill>
            <a:prstDash val="solid"/>
          </a:ln>
          <a:effectLst/>
        </p:spPr>
        <p:txBody>
          <a:bodyPr spcFirstLastPara="0" vert="horz" wrap="square" lIns="0" tIns="0" rIns="0" bIns="0" numCol="1" spcCol="1270" anchor="ctr" anchorCtr="0">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55555"/>
                </a:solidFill>
                <a:effectLst/>
                <a:uLnTx/>
                <a:uFillTx/>
                <a:latin typeface="Calibri"/>
                <a:ea typeface="+mn-ea"/>
                <a:cs typeface="+mn-cs"/>
              </a:rPr>
              <a:t>Förebygga</a:t>
            </a:r>
          </a:p>
        </p:txBody>
      </p:sp>
      <p:pic>
        <p:nvPicPr>
          <p:cNvPr id="22" name="Bild 675" descr="Gruppframgång med hel fyllning">
            <a:extLst>
              <a:ext uri="{FF2B5EF4-FFF2-40B4-BE49-F238E27FC236}">
                <a16:creationId xmlns:a16="http://schemas.microsoft.com/office/drawing/2014/main" id="{13B7C02C-8120-7813-CAEF-53F8F097CC1E}"/>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50000" r="28678"/>
          <a:stretch/>
        </p:blipFill>
        <p:spPr>
          <a:xfrm>
            <a:off x="8787601" y="3765467"/>
            <a:ext cx="72000" cy="337675"/>
          </a:xfrm>
          <a:prstGeom prst="rect">
            <a:avLst/>
          </a:prstGeom>
        </p:spPr>
      </p:pic>
      <p:pic>
        <p:nvPicPr>
          <p:cNvPr id="18" name="Bildobjekt 17">
            <a:extLst>
              <a:ext uri="{FF2B5EF4-FFF2-40B4-BE49-F238E27FC236}">
                <a16:creationId xmlns:a16="http://schemas.microsoft.com/office/drawing/2014/main" id="{964579D8-39AD-8591-4C2D-A5885FD0B9C1}"/>
              </a:ext>
            </a:extLst>
          </p:cNvPr>
          <p:cNvPicPr>
            <a:picLocks noChangeAspect="1"/>
          </p:cNvPicPr>
          <p:nvPr/>
        </p:nvPicPr>
        <p:blipFill rotWithShape="1">
          <a:blip r:embed="rId11">
            <a:extLst>
              <a:ext uri="{28A0092B-C50C-407E-A947-70E740481C1C}">
                <a14:useLocalDpi xmlns:a14="http://schemas.microsoft.com/office/drawing/2010/main" val="0"/>
              </a:ext>
            </a:extLst>
          </a:blip>
          <a:srcRect l="57285" t="48806" r="11613" b="10315"/>
          <a:stretch/>
        </p:blipFill>
        <p:spPr>
          <a:xfrm rot="21058913">
            <a:off x="504750" y="2742875"/>
            <a:ext cx="2323288" cy="1361583"/>
          </a:xfrm>
          <a:prstGeom prst="rect">
            <a:avLst/>
          </a:prstGeom>
        </p:spPr>
      </p:pic>
      <p:sp>
        <p:nvSpPr>
          <p:cNvPr id="42" name="Platshållare för text 12">
            <a:extLst>
              <a:ext uri="{FF2B5EF4-FFF2-40B4-BE49-F238E27FC236}">
                <a16:creationId xmlns:a16="http://schemas.microsoft.com/office/drawing/2014/main" id="{45D69E84-0849-F0E5-C8C7-D9D9D1F4D60B}"/>
              </a:ext>
            </a:extLst>
          </p:cNvPr>
          <p:cNvSpPr txBox="1">
            <a:spLocks/>
          </p:cNvSpPr>
          <p:nvPr/>
        </p:nvSpPr>
        <p:spPr>
          <a:xfrm rot="20940000">
            <a:off x="763581" y="2909538"/>
            <a:ext cx="1787496" cy="960576"/>
          </a:xfrm>
          <a:prstGeom prst="rect">
            <a:avLst/>
          </a:prstGeom>
        </p:spPr>
        <p:txBody>
          <a:bodyPr/>
          <a:lstStyle>
            <a:lvl1pPr marL="0" indent="0" algn="ctr" defTabSz="914400" rtl="0" eaLnBrk="1" latinLnBrk="0" hangingPunct="1">
              <a:lnSpc>
                <a:spcPct val="100000"/>
              </a:lnSpc>
              <a:spcBef>
                <a:spcPts val="0"/>
              </a:spcBef>
              <a:spcAft>
                <a:spcPts val="600"/>
              </a:spcAft>
              <a:buFont typeface="Arial" pitchFamily="34" charset="0"/>
              <a:buNone/>
              <a:defRPr sz="1900" b="1" i="1" kern="1200" baseline="0">
                <a:solidFill>
                  <a:schemeClr val="bg1"/>
                </a:solidFill>
                <a:latin typeface="+mj-lt"/>
                <a:ea typeface="+mn-ea"/>
                <a:cs typeface="Arial" pitchFamily="34" charset="0"/>
              </a:defRPr>
            </a:lvl1pPr>
            <a:lvl2pPr marL="742950" indent="-285750" algn="l" defTabSz="914400" rtl="0" eaLnBrk="1" latinLnBrk="0" hangingPunct="1">
              <a:lnSpc>
                <a:spcPct val="130000"/>
              </a:lnSpc>
              <a:spcBef>
                <a:spcPts val="0"/>
              </a:spcBef>
              <a:spcAft>
                <a:spcPts val="600"/>
              </a:spcAft>
              <a:buFont typeface="Arial" pitchFamily="34" charset="0"/>
              <a:buChar char="•"/>
              <a:defRPr sz="1800" kern="1200">
                <a:solidFill>
                  <a:srgbClr val="555555"/>
                </a:solidFill>
                <a:latin typeface="+mj-lt"/>
                <a:ea typeface="+mn-ea"/>
                <a:cs typeface="Arial" pitchFamily="34" charset="0"/>
              </a:defRPr>
            </a:lvl2pPr>
            <a:lvl3pPr marL="1143000" indent="-228600" algn="l" defTabSz="914400" rtl="0" eaLnBrk="1" latinLnBrk="0" hangingPunct="1">
              <a:lnSpc>
                <a:spcPct val="130000"/>
              </a:lnSpc>
              <a:spcBef>
                <a:spcPts val="0"/>
              </a:spcBef>
              <a:spcAft>
                <a:spcPts val="600"/>
              </a:spcAft>
              <a:buFont typeface="Arial" pitchFamily="34" charset="0"/>
              <a:buChar char="•"/>
              <a:defRPr sz="1600" kern="1200">
                <a:solidFill>
                  <a:srgbClr val="555555"/>
                </a:solidFill>
                <a:latin typeface="+mj-lt"/>
                <a:ea typeface="+mn-ea"/>
                <a:cs typeface="Arial" pitchFamily="34" charset="0"/>
              </a:defRPr>
            </a:lvl3pPr>
            <a:lvl4pPr marL="1600200" indent="-228600" algn="l" defTabSz="914400" rtl="0" eaLnBrk="1" latinLnBrk="0" hangingPunct="1">
              <a:lnSpc>
                <a:spcPct val="130000"/>
              </a:lnSpc>
              <a:spcBef>
                <a:spcPts val="0"/>
              </a:spcBef>
              <a:spcAft>
                <a:spcPts val="600"/>
              </a:spcAft>
              <a:buFont typeface="Arial" pitchFamily="34" charset="0"/>
              <a:buChar char="•"/>
              <a:defRPr sz="1400" kern="1200">
                <a:solidFill>
                  <a:srgbClr val="555555"/>
                </a:solidFill>
                <a:latin typeface="+mj-lt"/>
                <a:ea typeface="+mn-ea"/>
                <a:cs typeface="Arial" pitchFamily="34" charset="0"/>
              </a:defRPr>
            </a:lvl4pPr>
            <a:lvl5pPr marL="2057400" indent="-228600" algn="l" defTabSz="914400" rtl="0" eaLnBrk="1" latinLnBrk="0" hangingPunct="1">
              <a:lnSpc>
                <a:spcPct val="130000"/>
              </a:lnSpc>
              <a:spcBef>
                <a:spcPts val="0"/>
              </a:spcBef>
              <a:spcAft>
                <a:spcPts val="600"/>
              </a:spcAft>
              <a:buFont typeface="Arial" pitchFamily="34" charset="0"/>
              <a:buChar char="•"/>
              <a:defRPr sz="1200" kern="1200">
                <a:solidFill>
                  <a:srgbClr val="555555"/>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00" dirty="0"/>
              <a:t>Om förändringen uteblivit hade fler personer haft insats 2024</a:t>
            </a:r>
          </a:p>
        </p:txBody>
      </p:sp>
      <p:cxnSp>
        <p:nvCxnSpPr>
          <p:cNvPr id="46" name="Rak pilkoppling 45">
            <a:extLst>
              <a:ext uri="{FF2B5EF4-FFF2-40B4-BE49-F238E27FC236}">
                <a16:creationId xmlns:a16="http://schemas.microsoft.com/office/drawing/2014/main" id="{96254CB8-0314-E879-6068-4ED011B7E997}"/>
              </a:ext>
            </a:extLst>
          </p:cNvPr>
          <p:cNvCxnSpPr>
            <a:cxnSpLocks/>
          </p:cNvCxnSpPr>
          <p:nvPr/>
        </p:nvCxnSpPr>
        <p:spPr>
          <a:xfrm flipV="1">
            <a:off x="2669016" y="1652856"/>
            <a:ext cx="1174033" cy="1734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Rak pilkoppling 47">
            <a:extLst>
              <a:ext uri="{FF2B5EF4-FFF2-40B4-BE49-F238E27FC236}">
                <a16:creationId xmlns:a16="http://schemas.microsoft.com/office/drawing/2014/main" id="{D85F83AA-75B0-8E4D-18F3-4ADE28EED37A}"/>
              </a:ext>
            </a:extLst>
          </p:cNvPr>
          <p:cNvCxnSpPr>
            <a:cxnSpLocks/>
          </p:cNvCxnSpPr>
          <p:nvPr/>
        </p:nvCxnSpPr>
        <p:spPr>
          <a:xfrm>
            <a:off x="2669016" y="3434320"/>
            <a:ext cx="1196728" cy="495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195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3.82716E-6 L 0.12361 0.00679 " pathEditMode="relative" rAng="0" ptsTypes="AA">
                                      <p:cBhvr>
                                        <p:cTn id="6" dur="2000" fill="hold"/>
                                        <p:tgtEl>
                                          <p:spTgt spid="501"/>
                                        </p:tgtEl>
                                        <p:attrNameLst>
                                          <p:attrName>ppt_x</p:attrName>
                                          <p:attrName>ppt_y</p:attrName>
                                        </p:attrNameLst>
                                      </p:cBhvr>
                                      <p:rCtr x="6181" y="340"/>
                                    </p:animMotion>
                                  </p:childTnLst>
                                </p:cTn>
                              </p:par>
                              <p:par>
                                <p:cTn id="7" presetID="56" presetClass="path" presetSubtype="0" accel="50000" decel="50000" fill="hold" nodeType="withEffect">
                                  <p:stCondLst>
                                    <p:cond delay="0"/>
                                  </p:stCondLst>
                                  <p:childTnLst>
                                    <p:animMotion origin="layout" path="M 4.44444E-6 3.95062E-6 L 0.43576 -0.03642 " pathEditMode="relative" rAng="0" ptsTypes="AA">
                                      <p:cBhvr>
                                        <p:cTn id="8" dur="2000" fill="hold"/>
                                        <p:tgtEl>
                                          <p:spTgt spid="482"/>
                                        </p:tgtEl>
                                        <p:attrNameLst>
                                          <p:attrName>ppt_x</p:attrName>
                                          <p:attrName>ppt_y</p:attrName>
                                        </p:attrNameLst>
                                      </p:cBhvr>
                                      <p:rCtr x="21788" y="-1821"/>
                                    </p:animMotion>
                                  </p:childTnLst>
                                </p:cTn>
                              </p:par>
                              <p:par>
                                <p:cTn id="9" presetID="56" presetClass="path" presetSubtype="0" accel="50000" decel="50000" fill="hold" nodeType="withEffect">
                                  <p:stCondLst>
                                    <p:cond delay="0"/>
                                  </p:stCondLst>
                                  <p:childTnLst>
                                    <p:animMotion origin="layout" path="M -1.94444E-6 3.95062E-6 L 0.43577 -0.03642 " pathEditMode="relative" rAng="0" ptsTypes="AA">
                                      <p:cBhvr>
                                        <p:cTn id="10" dur="2000" fill="hold"/>
                                        <p:tgtEl>
                                          <p:spTgt spid="483"/>
                                        </p:tgtEl>
                                        <p:attrNameLst>
                                          <p:attrName>ppt_x</p:attrName>
                                          <p:attrName>ppt_y</p:attrName>
                                        </p:attrNameLst>
                                      </p:cBhvr>
                                      <p:rCtr x="21788" y="-1821"/>
                                    </p:animMotion>
                                  </p:childTnLst>
                                </p:cTn>
                              </p:par>
                              <p:par>
                                <p:cTn id="11" presetID="56" presetClass="path" presetSubtype="0" accel="50000" decel="50000" fill="hold" nodeType="withEffect">
                                  <p:stCondLst>
                                    <p:cond delay="0"/>
                                  </p:stCondLst>
                                  <p:childTnLst>
                                    <p:animMotion origin="layout" path="M 1.66667E-6 3.95062E-6 L 0.43576 -0.03642 " pathEditMode="relative" rAng="0" ptsTypes="AA">
                                      <p:cBhvr>
                                        <p:cTn id="12" dur="2000" fill="hold"/>
                                        <p:tgtEl>
                                          <p:spTgt spid="484"/>
                                        </p:tgtEl>
                                        <p:attrNameLst>
                                          <p:attrName>ppt_x</p:attrName>
                                          <p:attrName>ppt_y</p:attrName>
                                        </p:attrNameLst>
                                      </p:cBhvr>
                                      <p:rCtr x="21788" y="-1821"/>
                                    </p:animMotion>
                                  </p:childTnLst>
                                </p:cTn>
                              </p:par>
                              <p:par>
                                <p:cTn id="13" presetID="56" presetClass="path" presetSubtype="0" accel="50000" decel="50000" fill="hold" nodeType="withEffect">
                                  <p:stCondLst>
                                    <p:cond delay="0"/>
                                  </p:stCondLst>
                                  <p:childTnLst>
                                    <p:animMotion origin="layout" path="M -4.72222E-6 3.95062E-6 L 0.43577 -0.03642 " pathEditMode="relative" rAng="0" ptsTypes="AA">
                                      <p:cBhvr>
                                        <p:cTn id="14" dur="2000" fill="hold"/>
                                        <p:tgtEl>
                                          <p:spTgt spid="490"/>
                                        </p:tgtEl>
                                        <p:attrNameLst>
                                          <p:attrName>ppt_x</p:attrName>
                                          <p:attrName>ppt_y</p:attrName>
                                        </p:attrNameLst>
                                      </p:cBhvr>
                                      <p:rCtr x="21788" y="-1821"/>
                                    </p:animMotion>
                                  </p:childTnLst>
                                </p:cTn>
                              </p:par>
                              <p:par>
                                <p:cTn id="15" presetID="56" presetClass="path" presetSubtype="0" accel="50000" decel="50000" fill="hold" nodeType="withEffect">
                                  <p:stCondLst>
                                    <p:cond delay="0"/>
                                  </p:stCondLst>
                                  <p:childTnLst>
                                    <p:animMotion origin="layout" path="M -1.11111E-6 3.95062E-6 L 0.4349 -0.03704 " pathEditMode="relative" rAng="0" ptsTypes="AA">
                                      <p:cBhvr>
                                        <p:cTn id="16" dur="2000" fill="hold"/>
                                        <p:tgtEl>
                                          <p:spTgt spid="491"/>
                                        </p:tgtEl>
                                        <p:attrNameLst>
                                          <p:attrName>ppt_x</p:attrName>
                                          <p:attrName>ppt_y</p:attrName>
                                        </p:attrNameLst>
                                      </p:cBhvr>
                                      <p:rCtr x="21736" y="-1852"/>
                                    </p:animMotion>
                                  </p:childTnLst>
                                </p:cTn>
                              </p:par>
                              <p:par>
                                <p:cTn id="17" presetID="56" presetClass="path" presetSubtype="0" accel="50000" decel="50000" fill="hold" nodeType="withEffect">
                                  <p:stCondLst>
                                    <p:cond delay="0"/>
                                  </p:stCondLst>
                                  <p:childTnLst>
                                    <p:animMotion origin="layout" path="M 2.5E-6 3.95062E-6 L 0.43489 -0.03704 " pathEditMode="relative" rAng="0" ptsTypes="AA">
                                      <p:cBhvr>
                                        <p:cTn id="18" dur="2000" fill="hold"/>
                                        <p:tgtEl>
                                          <p:spTgt spid="512"/>
                                        </p:tgtEl>
                                        <p:attrNameLst>
                                          <p:attrName>ppt_x</p:attrName>
                                          <p:attrName>ppt_y</p:attrName>
                                        </p:attrNameLst>
                                      </p:cBhvr>
                                      <p:rCtr x="21736" y="-1852"/>
                                    </p:animMotion>
                                  </p:childTnLst>
                                </p:cTn>
                              </p:par>
                              <p:par>
                                <p:cTn id="19" presetID="56" presetClass="path" presetSubtype="0" accel="50000" decel="50000" fill="hold" nodeType="withEffect">
                                  <p:stCondLst>
                                    <p:cond delay="0"/>
                                  </p:stCondLst>
                                  <p:childTnLst>
                                    <p:animMotion origin="layout" path="M -3.88889E-6 3.95062E-6 L 0.4349 -0.03704 " pathEditMode="relative" rAng="0" ptsTypes="AA">
                                      <p:cBhvr>
                                        <p:cTn id="20" dur="2000" fill="hold"/>
                                        <p:tgtEl>
                                          <p:spTgt spid="513"/>
                                        </p:tgtEl>
                                        <p:attrNameLst>
                                          <p:attrName>ppt_x</p:attrName>
                                          <p:attrName>ppt_y</p:attrName>
                                        </p:attrNameLst>
                                      </p:cBhvr>
                                      <p:rCtr x="21736" y="-1852"/>
                                    </p:animMotion>
                                  </p:childTnLst>
                                </p:cTn>
                              </p:par>
                              <p:par>
                                <p:cTn id="21" presetID="56" presetClass="path" presetSubtype="0" accel="50000" decel="50000" fill="hold" nodeType="withEffect">
                                  <p:stCondLst>
                                    <p:cond delay="0"/>
                                  </p:stCondLst>
                                  <p:childTnLst>
                                    <p:animMotion origin="layout" path="M -2.77778E-7 3.95062E-6 L 0.4349 -0.03704 " pathEditMode="relative" rAng="0" ptsTypes="AA">
                                      <p:cBhvr>
                                        <p:cTn id="22" dur="2000" fill="hold"/>
                                        <p:tgtEl>
                                          <p:spTgt spid="514"/>
                                        </p:tgtEl>
                                        <p:attrNameLst>
                                          <p:attrName>ppt_x</p:attrName>
                                          <p:attrName>ppt_y</p:attrName>
                                        </p:attrNameLst>
                                      </p:cBhvr>
                                      <p:rCtr x="21736" y="-1852"/>
                                    </p:animMotion>
                                  </p:childTnLst>
                                </p:cTn>
                              </p:par>
                              <p:par>
                                <p:cTn id="23" presetID="56" presetClass="path" presetSubtype="0" accel="50000" decel="50000" fill="hold" nodeType="withEffect">
                                  <p:stCondLst>
                                    <p:cond delay="0"/>
                                  </p:stCondLst>
                                  <p:childTnLst>
                                    <p:animMotion origin="layout" path="M 3.33333E-6 3.95062E-6 L 0.43524 -0.03766 " pathEditMode="relative" rAng="0" ptsTypes="AA">
                                      <p:cBhvr>
                                        <p:cTn id="24" dur="2000" fill="hold"/>
                                        <p:tgtEl>
                                          <p:spTgt spid="515"/>
                                        </p:tgtEl>
                                        <p:attrNameLst>
                                          <p:attrName>ppt_x</p:attrName>
                                          <p:attrName>ppt_y</p:attrName>
                                        </p:attrNameLst>
                                      </p:cBhvr>
                                      <p:rCtr x="21753" y="-1883"/>
                                    </p:animMotion>
                                  </p:childTnLst>
                                </p:cTn>
                              </p:par>
                              <p:par>
                                <p:cTn id="25" presetID="63" presetClass="path" presetSubtype="0" accel="50000" decel="50000" fill="hold" nodeType="withEffect">
                                  <p:stCondLst>
                                    <p:cond delay="0"/>
                                  </p:stCondLst>
                                  <p:childTnLst>
                                    <p:animMotion origin="layout" path="M -3.05556E-6 3.95062E-6 L 0.43455 -0.03766 " pathEditMode="relative" rAng="0" ptsTypes="AA">
                                      <p:cBhvr>
                                        <p:cTn id="26" dur="2000" fill="hold"/>
                                        <p:tgtEl>
                                          <p:spTgt spid="516"/>
                                        </p:tgtEl>
                                        <p:attrNameLst>
                                          <p:attrName>ppt_x</p:attrName>
                                          <p:attrName>ppt_y</p:attrName>
                                        </p:attrNameLst>
                                      </p:cBhvr>
                                      <p:rCtr x="21719" y="-1883"/>
                                    </p:animMotion>
                                  </p:childTnLst>
                                </p:cTn>
                              </p:par>
                              <p:par>
                                <p:cTn id="27" presetID="63" presetClass="path" presetSubtype="0" accel="50000" decel="50000" fill="hold" nodeType="withEffect">
                                  <p:stCondLst>
                                    <p:cond delay="0"/>
                                  </p:stCondLst>
                                  <p:childTnLst>
                                    <p:animMotion origin="layout" path="M -0.06319 -0.00895 L 0.68351 -0.08117 " pathEditMode="relative" rAng="0" ptsTypes="AA">
                                      <p:cBhvr>
                                        <p:cTn id="28" dur="2000" fill="hold"/>
                                        <p:tgtEl>
                                          <p:spTgt spid="494"/>
                                        </p:tgtEl>
                                        <p:attrNameLst>
                                          <p:attrName>ppt_x</p:attrName>
                                          <p:attrName>ppt_y</p:attrName>
                                        </p:attrNameLst>
                                      </p:cBhvr>
                                      <p:rCtr x="37326" y="-3611"/>
                                    </p:animMotion>
                                  </p:childTnLst>
                                </p:cTn>
                              </p:par>
                              <p:par>
                                <p:cTn id="29" presetID="63" presetClass="path" presetSubtype="0" accel="50000" decel="50000" fill="hold" nodeType="withEffect">
                                  <p:stCondLst>
                                    <p:cond delay="0"/>
                                  </p:stCondLst>
                                  <p:childTnLst>
                                    <p:animMotion origin="layout" path="M 0.00278 -0.00154 L 0.77691 -0.08117 " pathEditMode="relative" rAng="0" ptsTypes="AA">
                                      <p:cBhvr>
                                        <p:cTn id="30" dur="2000" fill="hold"/>
                                        <p:tgtEl>
                                          <p:spTgt spid="492"/>
                                        </p:tgtEl>
                                        <p:attrNameLst>
                                          <p:attrName>ppt_x</p:attrName>
                                          <p:attrName>ppt_y</p:attrName>
                                        </p:attrNameLst>
                                      </p:cBhvr>
                                      <p:rCtr x="38698" y="-3981"/>
                                    </p:animMotion>
                                  </p:childTnLst>
                                </p:cTn>
                              </p:par>
                              <p:par>
                                <p:cTn id="31" presetID="63" presetClass="path" presetSubtype="0" accel="50000" decel="50000" fill="hold" nodeType="withEffect">
                                  <p:stCondLst>
                                    <p:cond delay="0"/>
                                  </p:stCondLst>
                                  <p:childTnLst>
                                    <p:animMotion origin="layout" path="M 0.00365 -0.00154 L 0.77691 -0.08117 " pathEditMode="relative" rAng="0" ptsTypes="AA">
                                      <p:cBhvr>
                                        <p:cTn id="32" dur="2000" fill="hold"/>
                                        <p:tgtEl>
                                          <p:spTgt spid="493"/>
                                        </p:tgtEl>
                                        <p:attrNameLst>
                                          <p:attrName>ppt_x</p:attrName>
                                          <p:attrName>ppt_y</p:attrName>
                                        </p:attrNameLst>
                                      </p:cBhvr>
                                      <p:rCtr x="38663" y="-3981"/>
                                    </p:animMotion>
                                  </p:childTnLst>
                                </p:cTn>
                              </p:par>
                              <p:par>
                                <p:cTn id="33" presetID="63" presetClass="path" presetSubtype="0" accel="50000" decel="50000" fill="hold" nodeType="withEffect">
                                  <p:stCondLst>
                                    <p:cond delay="0"/>
                                  </p:stCondLst>
                                  <p:childTnLst>
                                    <p:animMotion origin="layout" path="M -1.11111E-6 -4.5679E-6 L 0.74549 -0.08117 " pathEditMode="relative" rAng="0" ptsTypes="AA">
                                      <p:cBhvr>
                                        <p:cTn id="34" dur="2000" fill="hold"/>
                                        <p:tgtEl>
                                          <p:spTgt spid="495"/>
                                        </p:tgtEl>
                                        <p:attrNameLst>
                                          <p:attrName>ppt_x</p:attrName>
                                          <p:attrName>ppt_y</p:attrName>
                                        </p:attrNameLst>
                                      </p:cBhvr>
                                      <p:rCtr x="37274" y="-4074"/>
                                    </p:animMotion>
                                  </p:childTnLst>
                                </p:cTn>
                              </p:par>
                              <p:par>
                                <p:cTn id="35" presetID="63" presetClass="path" presetSubtype="0" accel="50000" decel="50000" fill="hold" nodeType="withEffect">
                                  <p:stCondLst>
                                    <p:cond delay="0"/>
                                  </p:stCondLst>
                                  <p:childTnLst>
                                    <p:animMotion origin="layout" path="M -1.11111E-6 -4.5679E-6 L 0.74549 -0.08117 " pathEditMode="relative" rAng="0" ptsTypes="AA">
                                      <p:cBhvr>
                                        <p:cTn id="36" dur="2000" fill="hold"/>
                                        <p:tgtEl>
                                          <p:spTgt spid="496"/>
                                        </p:tgtEl>
                                        <p:attrNameLst>
                                          <p:attrName>ppt_x</p:attrName>
                                          <p:attrName>ppt_y</p:attrName>
                                        </p:attrNameLst>
                                      </p:cBhvr>
                                      <p:rCtr x="37274" y="-4074"/>
                                    </p:animMotion>
                                  </p:childTnLst>
                                </p:cTn>
                              </p:par>
                              <p:par>
                                <p:cTn id="37" presetID="10" presetClass="entr" presetSubtype="0" fill="hold" grpId="0" nodeType="withEffect">
                                  <p:stCondLst>
                                    <p:cond delay="0"/>
                                  </p:stCondLst>
                                  <p:childTnLst>
                                    <p:set>
                                      <p:cBhvr>
                                        <p:cTn id="38" dur="1" fill="hold">
                                          <p:stCondLst>
                                            <p:cond delay="0"/>
                                          </p:stCondLst>
                                        </p:cTn>
                                        <p:tgtEl>
                                          <p:spTgt spid="542"/>
                                        </p:tgtEl>
                                        <p:attrNameLst>
                                          <p:attrName>style.visibility</p:attrName>
                                        </p:attrNameLst>
                                      </p:cBhvr>
                                      <p:to>
                                        <p:strVal val="visible"/>
                                      </p:to>
                                    </p:set>
                                    <p:animEffect transition="in" filter="fade">
                                      <p:cBhvr>
                                        <p:cTn id="39" dur="500"/>
                                        <p:tgtEl>
                                          <p:spTgt spid="542"/>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606"/>
                                        </p:tgtEl>
                                        <p:attrNameLst>
                                          <p:attrName>style.visibility</p:attrName>
                                        </p:attrNameLst>
                                      </p:cBhvr>
                                      <p:to>
                                        <p:strVal val="visible"/>
                                      </p:to>
                                    </p:se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 presetClass="exit" presetSubtype="0" fill="hold" nodeType="withEffect">
                                  <p:stCondLst>
                                    <p:cond delay="0"/>
                                  </p:stCondLst>
                                  <p:childTnLst>
                                    <p:set>
                                      <p:cBhvr>
                                        <p:cTn id="47" dur="1" fill="hold">
                                          <p:stCondLst>
                                            <p:cond delay="0"/>
                                          </p:stCondLst>
                                        </p:cTn>
                                        <p:tgtEl>
                                          <p:spTgt spid="50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48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483"/>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484"/>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49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491"/>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512"/>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513"/>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514"/>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515"/>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516"/>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494"/>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492"/>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493"/>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495"/>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496"/>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par>
                                <p:cTn id="86" presetID="10" presetClass="entr" presetSubtype="0" fill="hold"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60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00"/>
                                        </p:tgtEl>
                                        <p:attrNameLst>
                                          <p:attrName>style.visibility</p:attrName>
                                        </p:attrNameLst>
                                      </p:cBhvr>
                                      <p:to>
                                        <p:strVal val="visible"/>
                                      </p:to>
                                    </p:set>
                                  </p:childTnLst>
                                </p:cTn>
                              </p:par>
                            </p:childTnLst>
                          </p:cTn>
                        </p:par>
                        <p:par>
                          <p:cTn id="93" fill="hold">
                            <p:stCondLst>
                              <p:cond delay="500"/>
                            </p:stCondLst>
                            <p:childTnLst>
                              <p:par>
                                <p:cTn id="94" presetID="42" presetClass="path" presetSubtype="0" accel="50000" decel="50000" fill="hold" nodeType="afterEffect">
                                  <p:stCondLst>
                                    <p:cond delay="0"/>
                                  </p:stCondLst>
                                  <p:childTnLst>
                                    <p:animMotion origin="layout" path="M 2.77778E-6 2.46914E-6 L 0.63732 0.15308 " pathEditMode="relative" rAng="0" ptsTypes="AA">
                                      <p:cBhvr>
                                        <p:cTn id="95" dur="2000" fill="hold"/>
                                        <p:tgtEl>
                                          <p:spTgt spid="600"/>
                                        </p:tgtEl>
                                        <p:attrNameLst>
                                          <p:attrName>ppt_x</p:attrName>
                                          <p:attrName>ppt_y</p:attrName>
                                        </p:attrNameLst>
                                      </p:cBhvr>
                                      <p:rCtr x="31858" y="7654"/>
                                    </p:animMotion>
                                  </p:childTnLst>
                                </p:cTn>
                              </p:par>
                            </p:childTnLst>
                          </p:cTn>
                        </p:par>
                        <p:par>
                          <p:cTn id="96" fill="hold">
                            <p:stCondLst>
                              <p:cond delay="2500"/>
                            </p:stCondLst>
                            <p:childTnLst>
                              <p:par>
                                <p:cTn id="97" presetID="1" presetClass="exit" presetSubtype="0" fill="hold" nodeType="afterEffect">
                                  <p:stCondLst>
                                    <p:cond delay="0"/>
                                  </p:stCondLst>
                                  <p:childTnLst>
                                    <p:set>
                                      <p:cBhvr>
                                        <p:cTn id="98" dur="1" fill="hold">
                                          <p:stCondLst>
                                            <p:cond delay="0"/>
                                          </p:stCondLst>
                                        </p:cTn>
                                        <p:tgtEl>
                                          <p:spTgt spid="600"/>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childTnLst>
                                </p:cTn>
                              </p:par>
                              <p:par>
                                <p:cTn id="102" presetID="10" presetClass="entr" presetSubtype="0" fill="hold" nodeType="withEffect">
                                  <p:stCondLst>
                                    <p:cond delay="0"/>
                                  </p:stCondLst>
                                  <p:childTnLst>
                                    <p:set>
                                      <p:cBhvr>
                                        <p:cTn id="103" dur="1" fill="hold">
                                          <p:stCondLst>
                                            <p:cond delay="0"/>
                                          </p:stCondLst>
                                        </p:cTn>
                                        <p:tgtEl>
                                          <p:spTgt spid="452"/>
                                        </p:tgtEl>
                                        <p:attrNameLst>
                                          <p:attrName>style.visibility</p:attrName>
                                        </p:attrNameLst>
                                      </p:cBhvr>
                                      <p:to>
                                        <p:strVal val="visible"/>
                                      </p:to>
                                    </p:set>
                                    <p:animEffect transition="in" filter="fade">
                                      <p:cBhvr>
                                        <p:cTn id="104" dur="500"/>
                                        <p:tgtEl>
                                          <p:spTgt spid="45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608"/>
                                        </p:tgtEl>
                                        <p:attrNameLst>
                                          <p:attrName>style.visibility</p:attrName>
                                        </p:attrNameLst>
                                      </p:cBhvr>
                                      <p:to>
                                        <p:strVal val="visible"/>
                                      </p:to>
                                    </p:set>
                                    <p:animEffect transition="in" filter="fade">
                                      <p:cBhvr>
                                        <p:cTn id="109" dur="500"/>
                                        <p:tgtEl>
                                          <p:spTgt spid="60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54"/>
                                        </p:tgtEl>
                                        <p:attrNameLst>
                                          <p:attrName>style.visibility</p:attrName>
                                        </p:attrNameLst>
                                      </p:cBhvr>
                                      <p:to>
                                        <p:strVal val="visible"/>
                                      </p:to>
                                    </p:set>
                                    <p:animEffect transition="in" filter="fade">
                                      <p:cBhvr>
                                        <p:cTn id="112" dur="500"/>
                                        <p:tgtEl>
                                          <p:spTgt spid="454"/>
                                        </p:tgtEl>
                                      </p:cBhvr>
                                    </p:animEffect>
                                  </p:childTnLst>
                                </p:cTn>
                              </p:par>
                              <p:par>
                                <p:cTn id="113" presetID="1" presetClass="entr" presetSubtype="0" fill="hold" grpId="0" nodeType="withEffect">
                                  <p:stCondLst>
                                    <p:cond delay="0"/>
                                  </p:stCondLst>
                                  <p:childTnLst>
                                    <p:set>
                                      <p:cBhvr>
                                        <p:cTn id="114" dur="1" fill="hold">
                                          <p:stCondLst>
                                            <p:cond delay="0"/>
                                          </p:stCondLst>
                                        </p:cTn>
                                        <p:tgtEl>
                                          <p:spTgt spid="61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10"/>
                                        </p:tgtEl>
                                        <p:attrNameLst>
                                          <p:attrName>style.visibility</p:attrName>
                                        </p:attrNameLst>
                                      </p:cBhvr>
                                      <p:to>
                                        <p:strVal val="visible"/>
                                      </p:to>
                                    </p:set>
                                  </p:childTnLst>
                                </p:cTn>
                              </p:par>
                            </p:childTnLst>
                          </p:cTn>
                        </p:par>
                        <p:par>
                          <p:cTn id="117" fill="hold">
                            <p:stCondLst>
                              <p:cond delay="500"/>
                            </p:stCondLst>
                            <p:childTnLst>
                              <p:par>
                                <p:cTn id="118" presetID="42" presetClass="path" presetSubtype="0" accel="50000" decel="50000" fill="hold" nodeType="afterEffect">
                                  <p:stCondLst>
                                    <p:cond delay="0"/>
                                  </p:stCondLst>
                                  <p:childTnLst>
                                    <p:animMotion origin="layout" path="M -1.66667E-6 1.11111E-6 L 0.66146 0.29969 " pathEditMode="relative" rAng="0" ptsTypes="AA">
                                      <p:cBhvr>
                                        <p:cTn id="119" dur="1900" fill="hold"/>
                                        <p:tgtEl>
                                          <p:spTgt spid="610"/>
                                        </p:tgtEl>
                                        <p:attrNameLst>
                                          <p:attrName>ppt_x</p:attrName>
                                          <p:attrName>ppt_y</p:attrName>
                                        </p:attrNameLst>
                                      </p:cBhvr>
                                      <p:rCtr x="33073" y="14969"/>
                                    </p:animMotion>
                                  </p:childTnLst>
                                </p:cTn>
                              </p:par>
                            </p:childTnLst>
                          </p:cTn>
                        </p:par>
                        <p:par>
                          <p:cTn id="120" fill="hold">
                            <p:stCondLst>
                              <p:cond delay="2400"/>
                            </p:stCondLst>
                            <p:childTnLst>
                              <p:par>
                                <p:cTn id="121" presetID="1" presetClass="exit" presetSubtype="0" fill="hold" nodeType="afterEffect">
                                  <p:stCondLst>
                                    <p:cond delay="0"/>
                                  </p:stCondLst>
                                  <p:childTnLst>
                                    <p:set>
                                      <p:cBhvr>
                                        <p:cTn id="122" dur="1" fill="hold">
                                          <p:stCondLst>
                                            <p:cond delay="0"/>
                                          </p:stCondLst>
                                        </p:cTn>
                                        <p:tgtEl>
                                          <p:spTgt spid="610"/>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617"/>
                                        </p:tgtEl>
                                        <p:attrNameLst>
                                          <p:attrName>style.visibility</p:attrName>
                                        </p:attrNameLst>
                                      </p:cBhvr>
                                      <p:to>
                                        <p:strVal val="visible"/>
                                      </p:to>
                                    </p:set>
                                  </p:childTnLst>
                                </p:cTn>
                              </p:par>
                              <p:par>
                                <p:cTn id="125" presetID="10" presetClass="entr" presetSubtype="0" fill="hold" grpId="0" nodeType="withEffect">
                                  <p:stCondLst>
                                    <p:cond delay="0"/>
                                  </p:stCondLst>
                                  <p:childTnLst>
                                    <p:set>
                                      <p:cBhvr>
                                        <p:cTn id="126" dur="1" fill="hold">
                                          <p:stCondLst>
                                            <p:cond delay="0"/>
                                          </p:stCondLst>
                                        </p:cTn>
                                        <p:tgtEl>
                                          <p:spTgt spid="455"/>
                                        </p:tgtEl>
                                        <p:attrNameLst>
                                          <p:attrName>style.visibility</p:attrName>
                                        </p:attrNameLst>
                                      </p:cBhvr>
                                      <p:to>
                                        <p:strVal val="visible"/>
                                      </p:to>
                                    </p:set>
                                    <p:animEffect transition="in" filter="fade">
                                      <p:cBhvr>
                                        <p:cTn id="127" dur="500"/>
                                        <p:tgtEl>
                                          <p:spTgt spid="45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71"/>
                                        </p:tgtEl>
                                        <p:attrNameLst>
                                          <p:attrName>style.visibility</p:attrName>
                                        </p:attrNameLst>
                                      </p:cBhvr>
                                      <p:to>
                                        <p:strVal val="visible"/>
                                      </p:to>
                                    </p:set>
                                    <p:animEffect transition="in" filter="fade">
                                      <p:cBhvr>
                                        <p:cTn id="132" dur="500"/>
                                        <p:tgtEl>
                                          <p:spTgt spid="67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77"/>
                                        </p:tgtEl>
                                        <p:attrNameLst>
                                          <p:attrName>style.visibility</p:attrName>
                                        </p:attrNameLst>
                                      </p:cBhvr>
                                      <p:to>
                                        <p:strVal val="visible"/>
                                      </p:to>
                                    </p:set>
                                    <p:animEffect transition="in" filter="fade">
                                      <p:cBhvr>
                                        <p:cTn id="135" dur="500"/>
                                        <p:tgtEl>
                                          <p:spTgt spid="47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15"/>
                                        </p:tgtEl>
                                        <p:attrNameLst>
                                          <p:attrName>style.visibility</p:attrName>
                                        </p:attrNameLst>
                                      </p:cBhvr>
                                      <p:to>
                                        <p:strVal val="visible"/>
                                      </p:to>
                                    </p:set>
                                    <p:animEffect transition="in" filter="fade">
                                      <p:cBhvr>
                                        <p:cTn id="138" dur="500"/>
                                        <p:tgtEl>
                                          <p:spTgt spid="615"/>
                                        </p:tgtEl>
                                      </p:cBhvr>
                                    </p:animEffect>
                                  </p:childTnLst>
                                </p:cTn>
                              </p:par>
                              <p:par>
                                <p:cTn id="139" presetID="1" presetClass="entr" presetSubtype="0" fill="hold" nodeType="withEffect">
                                  <p:stCondLst>
                                    <p:cond delay="0"/>
                                  </p:stCondLst>
                                  <p:childTnLst>
                                    <p:set>
                                      <p:cBhvr>
                                        <p:cTn id="140" dur="1" fill="hold">
                                          <p:stCondLst>
                                            <p:cond delay="0"/>
                                          </p:stCondLst>
                                        </p:cTn>
                                        <p:tgtEl>
                                          <p:spTgt spid="611"/>
                                        </p:tgtEl>
                                        <p:attrNameLst>
                                          <p:attrName>style.visibility</p:attrName>
                                        </p:attrNameLst>
                                      </p:cBhvr>
                                      <p:to>
                                        <p:strVal val="visible"/>
                                      </p:to>
                                    </p:set>
                                  </p:childTnLst>
                                </p:cTn>
                              </p:par>
                            </p:childTnLst>
                          </p:cTn>
                        </p:par>
                        <p:par>
                          <p:cTn id="141" fill="hold">
                            <p:stCondLst>
                              <p:cond delay="500"/>
                            </p:stCondLst>
                            <p:childTnLst>
                              <p:par>
                                <p:cTn id="142" presetID="42" presetClass="path" presetSubtype="0" accel="50000" decel="50000" fill="hold" nodeType="afterEffect">
                                  <p:stCondLst>
                                    <p:cond delay="0"/>
                                  </p:stCondLst>
                                  <p:childTnLst>
                                    <p:animMotion origin="layout" path="M 3.33333E-6 -2.46914E-7 L 0.67934 0.45185 " pathEditMode="relative" rAng="0" ptsTypes="AA">
                                      <p:cBhvr>
                                        <p:cTn id="143" dur="2000" fill="hold"/>
                                        <p:tgtEl>
                                          <p:spTgt spid="611"/>
                                        </p:tgtEl>
                                        <p:attrNameLst>
                                          <p:attrName>ppt_x</p:attrName>
                                          <p:attrName>ppt_y</p:attrName>
                                        </p:attrNameLst>
                                      </p:cBhvr>
                                      <p:rCtr x="33958" y="22593"/>
                                    </p:animMotion>
                                  </p:childTnLst>
                                </p:cTn>
                              </p:par>
                            </p:childTnLst>
                          </p:cTn>
                        </p:par>
                        <p:par>
                          <p:cTn id="144" fill="hold">
                            <p:stCondLst>
                              <p:cond delay="2500"/>
                            </p:stCondLst>
                            <p:childTnLst>
                              <p:par>
                                <p:cTn id="145" presetID="1" presetClass="exit" presetSubtype="0" fill="hold" nodeType="afterEffect">
                                  <p:stCondLst>
                                    <p:cond delay="0"/>
                                  </p:stCondLst>
                                  <p:childTnLst>
                                    <p:set>
                                      <p:cBhvr>
                                        <p:cTn id="146" dur="1" fill="hold">
                                          <p:stCondLst>
                                            <p:cond delay="0"/>
                                          </p:stCondLst>
                                        </p:cTn>
                                        <p:tgtEl>
                                          <p:spTgt spid="611"/>
                                        </p:tgtEl>
                                        <p:attrNameLst>
                                          <p:attrName>style.visibility</p:attrName>
                                        </p:attrNameLst>
                                      </p:cBhvr>
                                      <p:to>
                                        <p:strVal val="hidden"/>
                                      </p:to>
                                    </p:set>
                                  </p:childTnLst>
                                </p:cTn>
                              </p:par>
                              <p:par>
                                <p:cTn id="147" presetID="10" presetClass="entr" presetSubtype="0" fill="hold" grpId="0" nodeType="withEffect">
                                  <p:stCondLst>
                                    <p:cond delay="0"/>
                                  </p:stCondLst>
                                  <p:childTnLst>
                                    <p:set>
                                      <p:cBhvr>
                                        <p:cTn id="148" dur="1" fill="hold">
                                          <p:stCondLst>
                                            <p:cond delay="0"/>
                                          </p:stCondLst>
                                        </p:cTn>
                                        <p:tgtEl>
                                          <p:spTgt spid="478"/>
                                        </p:tgtEl>
                                        <p:attrNameLst>
                                          <p:attrName>style.visibility</p:attrName>
                                        </p:attrNameLst>
                                      </p:cBhvr>
                                      <p:to>
                                        <p:strVal val="visible"/>
                                      </p:to>
                                    </p:set>
                                    <p:animEffect transition="in" filter="fade">
                                      <p:cBhvr>
                                        <p:cTn id="149" dur="500"/>
                                        <p:tgtEl>
                                          <p:spTgt spid="478"/>
                                        </p:tgtEl>
                                      </p:cBhvr>
                                    </p:animEffect>
                                  </p:childTnLst>
                                </p:cTn>
                              </p:par>
                            </p:childTnLst>
                          </p:cTn>
                        </p:par>
                        <p:par>
                          <p:cTn id="150" fill="hold">
                            <p:stCondLst>
                              <p:cond delay="3000"/>
                            </p:stCondLst>
                            <p:childTnLst>
                              <p:par>
                                <p:cTn id="151" presetID="1" presetClass="entr" presetSubtype="0" fill="hold" nodeType="afterEffect">
                                  <p:stCondLst>
                                    <p:cond delay="0"/>
                                  </p:stCondLst>
                                  <p:childTnLst>
                                    <p:set>
                                      <p:cBhvr>
                                        <p:cTn id="152" dur="1" fill="hold">
                                          <p:stCondLst>
                                            <p:cond delay="0"/>
                                          </p:stCondLst>
                                        </p:cTn>
                                        <p:tgtEl>
                                          <p:spTgt spid="676"/>
                                        </p:tgtEl>
                                        <p:attrNameLst>
                                          <p:attrName>style.visibility</p:attrName>
                                        </p:attrNameLst>
                                      </p:cBhvr>
                                      <p:to>
                                        <p:strVal val="visible"/>
                                      </p:to>
                                    </p:set>
                                  </p:childTnLst>
                                </p:cTn>
                              </p:par>
                            </p:childTnLst>
                          </p:cTn>
                        </p:par>
                        <p:par>
                          <p:cTn id="153" fill="hold">
                            <p:stCondLst>
                              <p:cond delay="3000"/>
                            </p:stCondLst>
                            <p:childTnLst>
                              <p:par>
                                <p:cTn id="154" presetID="1" presetClass="entr" presetSubtype="0" fill="hold" nodeType="afterEffect">
                                  <p:stCondLst>
                                    <p:cond delay="0"/>
                                  </p:stCondLst>
                                  <p:childTnLst>
                                    <p:set>
                                      <p:cBhvr>
                                        <p:cTn id="155" dur="1" fill="hold">
                                          <p:stCondLst>
                                            <p:cond delay="0"/>
                                          </p:stCondLst>
                                        </p:cTn>
                                        <p:tgtEl>
                                          <p:spTgt spid="22"/>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nodeType="click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fade">
                                      <p:cBhvr>
                                        <p:cTn id="160" dur="1000"/>
                                        <p:tgtEl>
                                          <p:spTgt spid="46"/>
                                        </p:tgtEl>
                                      </p:cBhvr>
                                    </p:animEffect>
                                    <p:anim calcmode="lin" valueType="num">
                                      <p:cBhvr>
                                        <p:cTn id="161" dur="1000" fill="hold"/>
                                        <p:tgtEl>
                                          <p:spTgt spid="46"/>
                                        </p:tgtEl>
                                        <p:attrNameLst>
                                          <p:attrName>ppt_x</p:attrName>
                                        </p:attrNameLst>
                                      </p:cBhvr>
                                      <p:tavLst>
                                        <p:tav tm="0">
                                          <p:val>
                                            <p:strVal val="#ppt_x"/>
                                          </p:val>
                                        </p:tav>
                                        <p:tav tm="100000">
                                          <p:val>
                                            <p:strVal val="#ppt_x"/>
                                          </p:val>
                                        </p:tav>
                                      </p:tavLst>
                                    </p:anim>
                                    <p:anim calcmode="lin" valueType="num">
                                      <p:cBhvr>
                                        <p:cTn id="162" dur="1000" fill="hold"/>
                                        <p:tgtEl>
                                          <p:spTgt spid="46"/>
                                        </p:tgtEl>
                                        <p:attrNameLst>
                                          <p:attrName>ppt_y</p:attrName>
                                        </p:attrNameLst>
                                      </p:cBhvr>
                                      <p:tavLst>
                                        <p:tav tm="0">
                                          <p:val>
                                            <p:strVal val="#ppt_y+.1"/>
                                          </p:val>
                                        </p:tav>
                                        <p:tav tm="100000">
                                          <p:val>
                                            <p:strVal val="#ppt_y"/>
                                          </p:val>
                                        </p:tav>
                                      </p:tavLst>
                                    </p:anim>
                                  </p:childTnLst>
                                </p:cTn>
                              </p:par>
                              <p:par>
                                <p:cTn id="163" presetID="42" presetClass="entr" presetSubtype="0" fill="hold" nodeType="withEffect">
                                  <p:stCondLst>
                                    <p:cond delay="0"/>
                                  </p:stCondLst>
                                  <p:childTnLst>
                                    <p:set>
                                      <p:cBhvr>
                                        <p:cTn id="164" dur="1" fill="hold">
                                          <p:stCondLst>
                                            <p:cond delay="0"/>
                                          </p:stCondLst>
                                        </p:cTn>
                                        <p:tgtEl>
                                          <p:spTgt spid="48"/>
                                        </p:tgtEl>
                                        <p:attrNameLst>
                                          <p:attrName>style.visibility</p:attrName>
                                        </p:attrNameLst>
                                      </p:cBhvr>
                                      <p:to>
                                        <p:strVal val="visible"/>
                                      </p:to>
                                    </p:set>
                                    <p:animEffect transition="in" filter="fade">
                                      <p:cBhvr>
                                        <p:cTn id="165" dur="1000"/>
                                        <p:tgtEl>
                                          <p:spTgt spid="48"/>
                                        </p:tgtEl>
                                      </p:cBhvr>
                                    </p:animEffect>
                                    <p:anim calcmode="lin" valueType="num">
                                      <p:cBhvr>
                                        <p:cTn id="166" dur="1000" fill="hold"/>
                                        <p:tgtEl>
                                          <p:spTgt spid="48"/>
                                        </p:tgtEl>
                                        <p:attrNameLst>
                                          <p:attrName>ppt_x</p:attrName>
                                        </p:attrNameLst>
                                      </p:cBhvr>
                                      <p:tavLst>
                                        <p:tav tm="0">
                                          <p:val>
                                            <p:strVal val="#ppt_x"/>
                                          </p:val>
                                        </p:tav>
                                        <p:tav tm="100000">
                                          <p:val>
                                            <p:strVal val="#ppt_x"/>
                                          </p:val>
                                        </p:tav>
                                      </p:tavLst>
                                    </p:anim>
                                    <p:anim calcmode="lin" valueType="num">
                                      <p:cBhvr>
                                        <p:cTn id="167" dur="1000" fill="hold"/>
                                        <p:tgtEl>
                                          <p:spTgt spid="48"/>
                                        </p:tgtEl>
                                        <p:attrNameLst>
                                          <p:attrName>ppt_y</p:attrName>
                                        </p:attrNameLst>
                                      </p:cBhvr>
                                      <p:tavLst>
                                        <p:tav tm="0">
                                          <p:val>
                                            <p:strVal val="#ppt_y+.1"/>
                                          </p:val>
                                        </p:tav>
                                        <p:tav tm="100000">
                                          <p:val>
                                            <p:strVal val="#ppt_y"/>
                                          </p:val>
                                        </p:tav>
                                      </p:tavLst>
                                    </p:anim>
                                  </p:childTnLst>
                                </p:cTn>
                              </p:par>
                              <p:par>
                                <p:cTn id="168" presetID="42" presetClass="entr" presetSubtype="0" fill="hold" nodeType="withEffect">
                                  <p:stCondLst>
                                    <p:cond delay="0"/>
                                  </p:stCondLst>
                                  <p:childTnLst>
                                    <p:set>
                                      <p:cBhvr>
                                        <p:cTn id="169" dur="1" fill="hold">
                                          <p:stCondLst>
                                            <p:cond delay="0"/>
                                          </p:stCondLst>
                                        </p:cTn>
                                        <p:tgtEl>
                                          <p:spTgt spid="18"/>
                                        </p:tgtEl>
                                        <p:attrNameLst>
                                          <p:attrName>style.visibility</p:attrName>
                                        </p:attrNameLst>
                                      </p:cBhvr>
                                      <p:to>
                                        <p:strVal val="visible"/>
                                      </p:to>
                                    </p:set>
                                    <p:animEffect transition="in" filter="fade">
                                      <p:cBhvr>
                                        <p:cTn id="170" dur="1000"/>
                                        <p:tgtEl>
                                          <p:spTgt spid="18"/>
                                        </p:tgtEl>
                                      </p:cBhvr>
                                    </p:animEffect>
                                    <p:anim calcmode="lin" valueType="num">
                                      <p:cBhvr>
                                        <p:cTn id="171" dur="1000" fill="hold"/>
                                        <p:tgtEl>
                                          <p:spTgt spid="18"/>
                                        </p:tgtEl>
                                        <p:attrNameLst>
                                          <p:attrName>ppt_x</p:attrName>
                                        </p:attrNameLst>
                                      </p:cBhvr>
                                      <p:tavLst>
                                        <p:tav tm="0">
                                          <p:val>
                                            <p:strVal val="#ppt_x"/>
                                          </p:val>
                                        </p:tav>
                                        <p:tav tm="100000">
                                          <p:val>
                                            <p:strVal val="#ppt_x"/>
                                          </p:val>
                                        </p:tav>
                                      </p:tavLst>
                                    </p:anim>
                                    <p:anim calcmode="lin" valueType="num">
                                      <p:cBhvr>
                                        <p:cTn id="172" dur="1000" fill="hold"/>
                                        <p:tgtEl>
                                          <p:spTgt spid="18"/>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42"/>
                                        </p:tgtEl>
                                        <p:attrNameLst>
                                          <p:attrName>style.visibility</p:attrName>
                                        </p:attrNameLst>
                                      </p:cBhvr>
                                      <p:to>
                                        <p:strVal val="visible"/>
                                      </p:to>
                                    </p:set>
                                    <p:animEffect transition="in" filter="fade">
                                      <p:cBhvr>
                                        <p:cTn id="175" dur="1000"/>
                                        <p:tgtEl>
                                          <p:spTgt spid="42"/>
                                        </p:tgtEl>
                                      </p:cBhvr>
                                    </p:animEffect>
                                    <p:anim calcmode="lin" valueType="num">
                                      <p:cBhvr>
                                        <p:cTn id="176" dur="1000" fill="hold"/>
                                        <p:tgtEl>
                                          <p:spTgt spid="42"/>
                                        </p:tgtEl>
                                        <p:attrNameLst>
                                          <p:attrName>ppt_x</p:attrName>
                                        </p:attrNameLst>
                                      </p:cBhvr>
                                      <p:tavLst>
                                        <p:tav tm="0">
                                          <p:val>
                                            <p:strVal val="#ppt_x"/>
                                          </p:val>
                                        </p:tav>
                                        <p:tav tm="100000">
                                          <p:val>
                                            <p:strVal val="#ppt_x"/>
                                          </p:val>
                                        </p:tav>
                                      </p:tavLst>
                                    </p:anim>
                                    <p:anim calcmode="lin" valueType="num">
                                      <p:cBhvr>
                                        <p:cTn id="17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 grpId="0"/>
      <p:bldP spid="21" grpId="0"/>
      <p:bldP spid="40" grpId="0"/>
      <p:bldP spid="41" grpId="0"/>
      <p:bldP spid="454" grpId="0"/>
      <p:bldP spid="455" grpId="0"/>
      <p:bldP spid="477" grpId="0"/>
      <p:bldP spid="478" grpId="0"/>
      <p:bldP spid="605" grpId="0" animBg="1"/>
      <p:bldP spid="606" grpId="0" animBg="1"/>
      <p:bldP spid="615" grpId="0" animBg="1"/>
      <p:bldP spid="614" grpId="0" animBg="1"/>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166DFCA-9520-7090-B057-D9A029FB1239}"/>
              </a:ext>
            </a:extLst>
          </p:cNvPr>
          <p:cNvPicPr>
            <a:picLocks noChangeAspect="1"/>
          </p:cNvPicPr>
          <p:nvPr/>
        </p:nvPicPr>
        <p:blipFill>
          <a:blip r:embed="rId3"/>
          <a:stretch>
            <a:fillRect/>
          </a:stretch>
        </p:blipFill>
        <p:spPr>
          <a:xfrm>
            <a:off x="0" y="0"/>
            <a:ext cx="9043516" cy="4411226"/>
          </a:xfrm>
          <a:prstGeom prst="rect">
            <a:avLst/>
          </a:prstGeom>
        </p:spPr>
      </p:pic>
      <p:sp>
        <p:nvSpPr>
          <p:cNvPr id="8" name="textruta 7">
            <a:extLst>
              <a:ext uri="{FF2B5EF4-FFF2-40B4-BE49-F238E27FC236}">
                <a16:creationId xmlns:a16="http://schemas.microsoft.com/office/drawing/2014/main" id="{A65482A7-F218-94C3-11EE-B0685A87406D}"/>
              </a:ext>
            </a:extLst>
          </p:cNvPr>
          <p:cNvSpPr txBox="1"/>
          <p:nvPr/>
        </p:nvSpPr>
        <p:spPr>
          <a:xfrm>
            <a:off x="4396155" y="4681835"/>
            <a:ext cx="4572000" cy="461665"/>
          </a:xfrm>
          <a:prstGeom prst="rect">
            <a:avLst/>
          </a:prstGeom>
          <a:noFill/>
        </p:spPr>
        <p:txBody>
          <a:bodyPr wrap="square">
            <a:spAutoFit/>
          </a:bodyPr>
          <a:lstStyle/>
          <a:p>
            <a:r>
              <a:rPr lang="sv-SE" sz="1200" b="0" i="0">
                <a:effectLst/>
                <a:latin typeface="-apple-system"/>
              </a:rPr>
              <a:t>Här hittar du visualiseringsverktyget: </a:t>
            </a:r>
            <a:r>
              <a:rPr lang="sv-SE" sz="1200">
                <a:hlinkClick r:id="rId4"/>
              </a:rPr>
              <a:t>Befolkningsframskrivning - SAS® Visual </a:t>
            </a:r>
            <a:r>
              <a:rPr lang="sv-SE" sz="1200" err="1">
                <a:hlinkClick r:id="rId4"/>
              </a:rPr>
              <a:t>Analytics</a:t>
            </a:r>
            <a:endParaRPr lang="sv-SE" sz="1200"/>
          </a:p>
        </p:txBody>
      </p:sp>
      <p:sp>
        <p:nvSpPr>
          <p:cNvPr id="9" name="Pil: uppåt 8">
            <a:extLst>
              <a:ext uri="{FF2B5EF4-FFF2-40B4-BE49-F238E27FC236}">
                <a16:creationId xmlns:a16="http://schemas.microsoft.com/office/drawing/2014/main" id="{3B9A6062-6C78-75DC-2A59-F02E40367A11}"/>
              </a:ext>
            </a:extLst>
          </p:cNvPr>
          <p:cNvSpPr/>
          <p:nvPr/>
        </p:nvSpPr>
        <p:spPr>
          <a:xfrm>
            <a:off x="3350624" y="4381640"/>
            <a:ext cx="45719" cy="461665"/>
          </a:xfrm>
          <a:prstGeom prst="up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rundade hörn 1">
            <a:extLst>
              <a:ext uri="{FF2B5EF4-FFF2-40B4-BE49-F238E27FC236}">
                <a16:creationId xmlns:a16="http://schemas.microsoft.com/office/drawing/2014/main" id="{998306F5-7FC5-14B1-B0E9-D12C4DCA11CC}"/>
              </a:ext>
            </a:extLst>
          </p:cNvPr>
          <p:cNvSpPr/>
          <p:nvPr/>
        </p:nvSpPr>
        <p:spPr>
          <a:xfrm>
            <a:off x="996846" y="0"/>
            <a:ext cx="1184223" cy="202367"/>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51307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textruta 678">
            <a:extLst>
              <a:ext uri="{FF2B5EF4-FFF2-40B4-BE49-F238E27FC236}">
                <a16:creationId xmlns:a16="http://schemas.microsoft.com/office/drawing/2014/main" id="{91D38ADB-683B-B250-E383-E080E4A65932}"/>
              </a:ext>
            </a:extLst>
          </p:cNvPr>
          <p:cNvSpPr txBox="1"/>
          <p:nvPr/>
        </p:nvSpPr>
        <p:spPr>
          <a:xfrm>
            <a:off x="3755160" y="1853020"/>
            <a:ext cx="3378469" cy="307777"/>
          </a:xfrm>
          <a:prstGeom prst="rect">
            <a:avLst/>
          </a:prstGeom>
          <a:noFill/>
        </p:spPr>
        <p:txBody>
          <a:bodyPr wrap="square">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555555"/>
                </a:solidFill>
                <a:effectLst/>
                <a:uLnTx/>
                <a:uFillTx/>
                <a:latin typeface="Calibri"/>
                <a:ea typeface="+mn-ea"/>
                <a:cs typeface="+mn-cs"/>
              </a:rPr>
              <a:t>95 % utan insatser från äldreomsorgen</a:t>
            </a:r>
          </a:p>
        </p:txBody>
      </p:sp>
      <p:grpSp>
        <p:nvGrpSpPr>
          <p:cNvPr id="57" name="Grupp 56">
            <a:extLst>
              <a:ext uri="{FF2B5EF4-FFF2-40B4-BE49-F238E27FC236}">
                <a16:creationId xmlns:a16="http://schemas.microsoft.com/office/drawing/2014/main" id="{84CF54B5-41ED-97FF-CF4D-1C252C6FC386}"/>
              </a:ext>
            </a:extLst>
          </p:cNvPr>
          <p:cNvGrpSpPr/>
          <p:nvPr/>
        </p:nvGrpSpPr>
        <p:grpSpPr>
          <a:xfrm>
            <a:off x="3789850" y="1398577"/>
            <a:ext cx="4327748" cy="567693"/>
            <a:chOff x="3979028" y="4166054"/>
            <a:chExt cx="4327748" cy="567693"/>
          </a:xfrm>
        </p:grpSpPr>
        <p:pic>
          <p:nvPicPr>
            <p:cNvPr id="517" name="Bild 516" descr="Gruppframgång med hel fyllning">
              <a:extLst>
                <a:ext uri="{FF2B5EF4-FFF2-40B4-BE49-F238E27FC236}">
                  <a16:creationId xmlns:a16="http://schemas.microsoft.com/office/drawing/2014/main" id="{EE9C135A-6B80-09B0-6F49-62133F01DC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988880" y="4396072"/>
              <a:ext cx="337675" cy="337675"/>
            </a:xfrm>
            <a:prstGeom prst="rect">
              <a:avLst/>
            </a:prstGeom>
          </p:spPr>
        </p:pic>
        <p:pic>
          <p:nvPicPr>
            <p:cNvPr id="518" name="Bild 517" descr="Gruppframgång med hel fyllning">
              <a:extLst>
                <a:ext uri="{FF2B5EF4-FFF2-40B4-BE49-F238E27FC236}">
                  <a16:creationId xmlns:a16="http://schemas.microsoft.com/office/drawing/2014/main" id="{0CA277E9-9113-C7A0-C15A-3665A38142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73116" y="4396072"/>
              <a:ext cx="337675" cy="337675"/>
            </a:xfrm>
            <a:prstGeom prst="rect">
              <a:avLst/>
            </a:prstGeom>
          </p:spPr>
        </p:pic>
        <p:pic>
          <p:nvPicPr>
            <p:cNvPr id="519" name="Bild 518" descr="Gruppframgång med hel fyllning">
              <a:extLst>
                <a:ext uri="{FF2B5EF4-FFF2-40B4-BE49-F238E27FC236}">
                  <a16:creationId xmlns:a16="http://schemas.microsoft.com/office/drawing/2014/main" id="{97FA6A8F-63F7-4D34-24C9-B1D1317D44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57352" y="4396072"/>
              <a:ext cx="337675" cy="337675"/>
            </a:xfrm>
            <a:prstGeom prst="rect">
              <a:avLst/>
            </a:prstGeom>
          </p:spPr>
        </p:pic>
        <p:pic>
          <p:nvPicPr>
            <p:cNvPr id="520" name="Bild 519" descr="Gruppframgång med hel fyllning">
              <a:extLst>
                <a:ext uri="{FF2B5EF4-FFF2-40B4-BE49-F238E27FC236}">
                  <a16:creationId xmlns:a16="http://schemas.microsoft.com/office/drawing/2014/main" id="{098B45AD-54AB-BB24-280F-48D3F3A149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41588" y="4396072"/>
              <a:ext cx="337675" cy="337675"/>
            </a:xfrm>
            <a:prstGeom prst="rect">
              <a:avLst/>
            </a:prstGeom>
          </p:spPr>
        </p:pic>
        <p:pic>
          <p:nvPicPr>
            <p:cNvPr id="521" name="Bild 520" descr="Gruppframgång med hel fyllning">
              <a:extLst>
                <a:ext uri="{FF2B5EF4-FFF2-40B4-BE49-F238E27FC236}">
                  <a16:creationId xmlns:a16="http://schemas.microsoft.com/office/drawing/2014/main" id="{98AF8E10-291A-1D1A-5BC5-D082E0C666C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25824" y="4396072"/>
              <a:ext cx="337675" cy="337675"/>
            </a:xfrm>
            <a:prstGeom prst="rect">
              <a:avLst/>
            </a:prstGeom>
          </p:spPr>
        </p:pic>
        <p:grpSp>
          <p:nvGrpSpPr>
            <p:cNvPr id="61" name="Grupp 60">
              <a:extLst>
                <a:ext uri="{FF2B5EF4-FFF2-40B4-BE49-F238E27FC236}">
                  <a16:creationId xmlns:a16="http://schemas.microsoft.com/office/drawing/2014/main" id="{F23B703A-3033-4539-E364-E5D5D1886537}"/>
                </a:ext>
              </a:extLst>
            </p:cNvPr>
            <p:cNvGrpSpPr/>
            <p:nvPr/>
          </p:nvGrpSpPr>
          <p:grpSpPr>
            <a:xfrm>
              <a:off x="6827462" y="4166054"/>
              <a:ext cx="1479314" cy="337675"/>
              <a:chOff x="3970738" y="4619648"/>
              <a:chExt cx="1479314" cy="337675"/>
            </a:xfrm>
          </p:grpSpPr>
          <p:pic>
            <p:nvPicPr>
              <p:cNvPr id="522" name="Bild 521" descr="Gruppframgång med hel fyllning">
                <a:extLst>
                  <a:ext uri="{FF2B5EF4-FFF2-40B4-BE49-F238E27FC236}">
                    <a16:creationId xmlns:a16="http://schemas.microsoft.com/office/drawing/2014/main" id="{262BA372-170A-0046-1C79-83E7EB5437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970738" y="4619648"/>
                <a:ext cx="337675" cy="337675"/>
              </a:xfrm>
              <a:prstGeom prst="rect">
                <a:avLst/>
              </a:prstGeom>
            </p:spPr>
          </p:pic>
          <p:pic>
            <p:nvPicPr>
              <p:cNvPr id="523" name="Bild 522" descr="Gruppframgång med hel fyllning">
                <a:extLst>
                  <a:ext uri="{FF2B5EF4-FFF2-40B4-BE49-F238E27FC236}">
                    <a16:creationId xmlns:a16="http://schemas.microsoft.com/office/drawing/2014/main" id="{AA80F409-4F26-0C69-6043-50A13F89FC3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56148" y="4619648"/>
                <a:ext cx="337675" cy="337675"/>
              </a:xfrm>
              <a:prstGeom prst="rect">
                <a:avLst/>
              </a:prstGeom>
            </p:spPr>
          </p:pic>
          <p:pic>
            <p:nvPicPr>
              <p:cNvPr id="524" name="Bild 523" descr="Gruppframgång med hel fyllning">
                <a:extLst>
                  <a:ext uri="{FF2B5EF4-FFF2-40B4-BE49-F238E27FC236}">
                    <a16:creationId xmlns:a16="http://schemas.microsoft.com/office/drawing/2014/main" id="{26424912-9894-394D-0FC7-5EA2BA6153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41558" y="4619648"/>
                <a:ext cx="337675" cy="337675"/>
              </a:xfrm>
              <a:prstGeom prst="rect">
                <a:avLst/>
              </a:prstGeom>
            </p:spPr>
          </p:pic>
          <p:pic>
            <p:nvPicPr>
              <p:cNvPr id="525" name="Bild 524" descr="Gruppframgång med hel fyllning">
                <a:extLst>
                  <a:ext uri="{FF2B5EF4-FFF2-40B4-BE49-F238E27FC236}">
                    <a16:creationId xmlns:a16="http://schemas.microsoft.com/office/drawing/2014/main" id="{1044373C-FD2F-E6F2-10ED-C447F5A244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26968" y="4619648"/>
                <a:ext cx="337675" cy="337675"/>
              </a:xfrm>
              <a:prstGeom prst="rect">
                <a:avLst/>
              </a:prstGeom>
            </p:spPr>
          </p:pic>
          <p:pic>
            <p:nvPicPr>
              <p:cNvPr id="526" name="Bild 525" descr="Gruppframgång med hel fyllning">
                <a:extLst>
                  <a:ext uri="{FF2B5EF4-FFF2-40B4-BE49-F238E27FC236}">
                    <a16:creationId xmlns:a16="http://schemas.microsoft.com/office/drawing/2014/main" id="{0B1A63CB-C427-0263-B8F5-E70BE443F3B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12377" y="4619648"/>
                <a:ext cx="337675" cy="337675"/>
              </a:xfrm>
              <a:prstGeom prst="rect">
                <a:avLst/>
              </a:prstGeom>
            </p:spPr>
          </p:pic>
        </p:grpSp>
        <p:grpSp>
          <p:nvGrpSpPr>
            <p:cNvPr id="62" name="Grupp 61">
              <a:extLst>
                <a:ext uri="{FF2B5EF4-FFF2-40B4-BE49-F238E27FC236}">
                  <a16:creationId xmlns:a16="http://schemas.microsoft.com/office/drawing/2014/main" id="{615F47EB-85D8-EE28-1F62-885F779C896A}"/>
                </a:ext>
              </a:extLst>
            </p:cNvPr>
            <p:cNvGrpSpPr/>
            <p:nvPr/>
          </p:nvGrpSpPr>
          <p:grpSpPr>
            <a:xfrm>
              <a:off x="3979028" y="4173333"/>
              <a:ext cx="2905321" cy="337675"/>
              <a:chOff x="3965380" y="4173333"/>
              <a:chExt cx="2905321" cy="337675"/>
            </a:xfrm>
          </p:grpSpPr>
          <p:pic>
            <p:nvPicPr>
              <p:cNvPr id="527" name="Bild 526" descr="Gruppframgång med hel fyllning">
                <a:extLst>
                  <a:ext uri="{FF2B5EF4-FFF2-40B4-BE49-F238E27FC236}">
                    <a16:creationId xmlns:a16="http://schemas.microsoft.com/office/drawing/2014/main" id="{20D98D76-0AF7-8539-163C-66F3529F777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391387" y="4173333"/>
                <a:ext cx="337675" cy="337675"/>
              </a:xfrm>
              <a:prstGeom prst="rect">
                <a:avLst/>
              </a:prstGeom>
            </p:spPr>
          </p:pic>
          <p:pic>
            <p:nvPicPr>
              <p:cNvPr id="528" name="Bild 527" descr="Gruppframgång med hel fyllning">
                <a:extLst>
                  <a:ext uri="{FF2B5EF4-FFF2-40B4-BE49-F238E27FC236}">
                    <a16:creationId xmlns:a16="http://schemas.microsoft.com/office/drawing/2014/main" id="{CBE31A89-08DB-49D0-8335-2F513E1C678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76797" y="4173333"/>
                <a:ext cx="337675" cy="337675"/>
              </a:xfrm>
              <a:prstGeom prst="rect">
                <a:avLst/>
              </a:prstGeom>
            </p:spPr>
          </p:pic>
          <p:pic>
            <p:nvPicPr>
              <p:cNvPr id="529" name="Bild 528" descr="Gruppframgång med hel fyllning">
                <a:extLst>
                  <a:ext uri="{FF2B5EF4-FFF2-40B4-BE49-F238E27FC236}">
                    <a16:creationId xmlns:a16="http://schemas.microsoft.com/office/drawing/2014/main" id="{F01877D1-2992-2AED-1DDC-E0423C3338A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62207" y="4173333"/>
                <a:ext cx="337675" cy="337675"/>
              </a:xfrm>
              <a:prstGeom prst="rect">
                <a:avLst/>
              </a:prstGeom>
            </p:spPr>
          </p:pic>
          <p:pic>
            <p:nvPicPr>
              <p:cNvPr id="530" name="Bild 529" descr="Gruppframgång med hel fyllning">
                <a:extLst>
                  <a:ext uri="{FF2B5EF4-FFF2-40B4-BE49-F238E27FC236}">
                    <a16:creationId xmlns:a16="http://schemas.microsoft.com/office/drawing/2014/main" id="{4FE77C09-2D55-2F19-A48A-CFB5C0CD00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47617" y="4173333"/>
                <a:ext cx="337675" cy="337675"/>
              </a:xfrm>
              <a:prstGeom prst="rect">
                <a:avLst/>
              </a:prstGeom>
            </p:spPr>
          </p:pic>
          <p:pic>
            <p:nvPicPr>
              <p:cNvPr id="531" name="Bild 530" descr="Gruppframgång med hel fyllning">
                <a:extLst>
                  <a:ext uri="{FF2B5EF4-FFF2-40B4-BE49-F238E27FC236}">
                    <a16:creationId xmlns:a16="http://schemas.microsoft.com/office/drawing/2014/main" id="{7C3A2835-6DE8-94E2-3618-5BBF7D90E5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33026" y="4173333"/>
                <a:ext cx="337675" cy="337675"/>
              </a:xfrm>
              <a:prstGeom prst="rect">
                <a:avLst/>
              </a:prstGeom>
            </p:spPr>
          </p:pic>
          <p:pic>
            <p:nvPicPr>
              <p:cNvPr id="532" name="Bild 531" descr="Gruppframgång med hel fyllning">
                <a:extLst>
                  <a:ext uri="{FF2B5EF4-FFF2-40B4-BE49-F238E27FC236}">
                    <a16:creationId xmlns:a16="http://schemas.microsoft.com/office/drawing/2014/main" id="{04893C57-0D86-87ED-167F-6DC10ABE8D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965380" y="4173333"/>
                <a:ext cx="337675" cy="337675"/>
              </a:xfrm>
              <a:prstGeom prst="rect">
                <a:avLst/>
              </a:prstGeom>
            </p:spPr>
          </p:pic>
          <p:pic>
            <p:nvPicPr>
              <p:cNvPr id="533" name="Bild 532" descr="Gruppframgång med hel fyllning">
                <a:extLst>
                  <a:ext uri="{FF2B5EF4-FFF2-40B4-BE49-F238E27FC236}">
                    <a16:creationId xmlns:a16="http://schemas.microsoft.com/office/drawing/2014/main" id="{08DDBF36-C879-9AC3-4B3F-EBE8FEC36F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50790" y="4173333"/>
                <a:ext cx="337675" cy="337675"/>
              </a:xfrm>
              <a:prstGeom prst="rect">
                <a:avLst/>
              </a:prstGeom>
            </p:spPr>
          </p:pic>
          <p:pic>
            <p:nvPicPr>
              <p:cNvPr id="534" name="Bild 533" descr="Gruppframgång med hel fyllning">
                <a:extLst>
                  <a:ext uri="{FF2B5EF4-FFF2-40B4-BE49-F238E27FC236}">
                    <a16:creationId xmlns:a16="http://schemas.microsoft.com/office/drawing/2014/main" id="{D3506FD0-3840-68AF-AE38-2A2B6DF013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36200" y="4173333"/>
                <a:ext cx="337675" cy="337675"/>
              </a:xfrm>
              <a:prstGeom prst="rect">
                <a:avLst/>
              </a:prstGeom>
            </p:spPr>
          </p:pic>
          <p:pic>
            <p:nvPicPr>
              <p:cNvPr id="535" name="Bild 534" descr="Gruppframgång med hel fyllning">
                <a:extLst>
                  <a:ext uri="{FF2B5EF4-FFF2-40B4-BE49-F238E27FC236}">
                    <a16:creationId xmlns:a16="http://schemas.microsoft.com/office/drawing/2014/main" id="{9574EF69-478A-4ED0-9B69-8A2B1B6F79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21610" y="4173333"/>
                <a:ext cx="337675" cy="337675"/>
              </a:xfrm>
              <a:prstGeom prst="rect">
                <a:avLst/>
              </a:prstGeom>
            </p:spPr>
          </p:pic>
          <p:pic>
            <p:nvPicPr>
              <p:cNvPr id="536" name="Bild 535" descr="Gruppframgång med hel fyllning">
                <a:extLst>
                  <a:ext uri="{FF2B5EF4-FFF2-40B4-BE49-F238E27FC236}">
                    <a16:creationId xmlns:a16="http://schemas.microsoft.com/office/drawing/2014/main" id="{FECDB141-AA9A-699C-D1C4-89ADFBC23D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07019" y="4173333"/>
                <a:ext cx="337675" cy="337675"/>
              </a:xfrm>
              <a:prstGeom prst="rect">
                <a:avLst/>
              </a:prstGeom>
            </p:spPr>
          </p:pic>
        </p:grpSp>
        <p:pic>
          <p:nvPicPr>
            <p:cNvPr id="537" name="Bild 536" descr="Gruppframgång med hel fyllning">
              <a:extLst>
                <a:ext uri="{FF2B5EF4-FFF2-40B4-BE49-F238E27FC236}">
                  <a16:creationId xmlns:a16="http://schemas.microsoft.com/office/drawing/2014/main" id="{C17B98AB-159D-23E5-DC7B-0EA9350714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410060" y="4396072"/>
              <a:ext cx="337675" cy="337675"/>
            </a:xfrm>
            <a:prstGeom prst="rect">
              <a:avLst/>
            </a:prstGeom>
          </p:spPr>
        </p:pic>
        <p:pic>
          <p:nvPicPr>
            <p:cNvPr id="538" name="Bild 537" descr="Gruppframgång med hel fyllning">
              <a:extLst>
                <a:ext uri="{FF2B5EF4-FFF2-40B4-BE49-F238E27FC236}">
                  <a16:creationId xmlns:a16="http://schemas.microsoft.com/office/drawing/2014/main" id="{19E898D0-0EB1-64CD-1E6E-0EF6E4B99D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94296" y="4396072"/>
              <a:ext cx="337675" cy="337675"/>
            </a:xfrm>
            <a:prstGeom prst="rect">
              <a:avLst/>
            </a:prstGeom>
          </p:spPr>
        </p:pic>
        <p:pic>
          <p:nvPicPr>
            <p:cNvPr id="539" name="Bild 538" descr="Gruppframgång med hel fyllning">
              <a:extLst>
                <a:ext uri="{FF2B5EF4-FFF2-40B4-BE49-F238E27FC236}">
                  <a16:creationId xmlns:a16="http://schemas.microsoft.com/office/drawing/2014/main" id="{B0706D4C-3B0B-F597-8C59-FF1F42353D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78532" y="4396072"/>
              <a:ext cx="337675" cy="337675"/>
            </a:xfrm>
            <a:prstGeom prst="rect">
              <a:avLst/>
            </a:prstGeom>
          </p:spPr>
        </p:pic>
        <p:pic>
          <p:nvPicPr>
            <p:cNvPr id="540" name="Bild 539" descr="Gruppframgång med hel fyllning">
              <a:extLst>
                <a:ext uri="{FF2B5EF4-FFF2-40B4-BE49-F238E27FC236}">
                  <a16:creationId xmlns:a16="http://schemas.microsoft.com/office/drawing/2014/main" id="{060AE817-7F70-36E3-89E0-F2FE31E0548F}"/>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7503"/>
            <a:stretch/>
          </p:blipFill>
          <p:spPr>
            <a:xfrm>
              <a:off x="6262769" y="4396072"/>
              <a:ext cx="244800" cy="337675"/>
            </a:xfrm>
            <a:prstGeom prst="rect">
              <a:avLst/>
            </a:prstGeom>
          </p:spPr>
        </p:pic>
      </p:grpSp>
      <p:grpSp>
        <p:nvGrpSpPr>
          <p:cNvPr id="681" name="Grupp 680">
            <a:extLst>
              <a:ext uri="{FF2B5EF4-FFF2-40B4-BE49-F238E27FC236}">
                <a16:creationId xmlns:a16="http://schemas.microsoft.com/office/drawing/2014/main" id="{46555748-DFCE-11D9-BC7F-9F3E743C5974}"/>
              </a:ext>
            </a:extLst>
          </p:cNvPr>
          <p:cNvGrpSpPr/>
          <p:nvPr/>
        </p:nvGrpSpPr>
        <p:grpSpPr>
          <a:xfrm>
            <a:off x="225433" y="1829796"/>
            <a:ext cx="1479314" cy="337675"/>
            <a:chOff x="414611" y="4597273"/>
            <a:chExt cx="1479314" cy="337675"/>
          </a:xfrm>
        </p:grpSpPr>
        <p:pic>
          <p:nvPicPr>
            <p:cNvPr id="574" name="Bild 573" descr="Grupp med hel fyllning">
              <a:extLst>
                <a:ext uri="{FF2B5EF4-FFF2-40B4-BE49-F238E27FC236}">
                  <a16:creationId xmlns:a16="http://schemas.microsoft.com/office/drawing/2014/main" id="{9A040DFB-BFD3-D129-AC03-29632421815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611" y="4597273"/>
              <a:ext cx="337675" cy="337675"/>
            </a:xfrm>
            <a:prstGeom prst="rect">
              <a:avLst/>
            </a:prstGeom>
          </p:spPr>
        </p:pic>
        <p:pic>
          <p:nvPicPr>
            <p:cNvPr id="575" name="Bild 574" descr="Grupp med hel fyllning">
              <a:extLst>
                <a:ext uri="{FF2B5EF4-FFF2-40B4-BE49-F238E27FC236}">
                  <a16:creationId xmlns:a16="http://schemas.microsoft.com/office/drawing/2014/main" id="{819A6572-C16F-2A92-B507-A72223ABC17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0021" y="4597273"/>
              <a:ext cx="337675" cy="337675"/>
            </a:xfrm>
            <a:prstGeom prst="rect">
              <a:avLst/>
            </a:prstGeom>
          </p:spPr>
        </p:pic>
        <p:pic>
          <p:nvPicPr>
            <p:cNvPr id="576" name="Bild 575" descr="Grupp med hel fyllning">
              <a:extLst>
                <a:ext uri="{FF2B5EF4-FFF2-40B4-BE49-F238E27FC236}">
                  <a16:creationId xmlns:a16="http://schemas.microsoft.com/office/drawing/2014/main" id="{0E1018A3-3091-BEE4-8599-5FC7E1B7D76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431" y="4597273"/>
              <a:ext cx="337675" cy="337675"/>
            </a:xfrm>
            <a:prstGeom prst="rect">
              <a:avLst/>
            </a:prstGeom>
          </p:spPr>
        </p:pic>
        <p:pic>
          <p:nvPicPr>
            <p:cNvPr id="577" name="Bild 576" descr="Grupp med hel fyllning">
              <a:extLst>
                <a:ext uri="{FF2B5EF4-FFF2-40B4-BE49-F238E27FC236}">
                  <a16:creationId xmlns:a16="http://schemas.microsoft.com/office/drawing/2014/main" id="{42ED8664-9760-C2B2-FB4B-F8355A971AA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0841" y="4597273"/>
              <a:ext cx="337675" cy="337675"/>
            </a:xfrm>
            <a:prstGeom prst="rect">
              <a:avLst/>
            </a:prstGeom>
          </p:spPr>
        </p:pic>
        <p:pic>
          <p:nvPicPr>
            <p:cNvPr id="578" name="Bild 577" descr="Grupp med hel fyllning">
              <a:extLst>
                <a:ext uri="{FF2B5EF4-FFF2-40B4-BE49-F238E27FC236}">
                  <a16:creationId xmlns:a16="http://schemas.microsoft.com/office/drawing/2014/main" id="{38890136-6A6A-D86D-383D-D47918FBFF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6250" y="4597273"/>
              <a:ext cx="337675" cy="337675"/>
            </a:xfrm>
            <a:prstGeom prst="rect">
              <a:avLst/>
            </a:prstGeom>
          </p:spPr>
        </p:pic>
      </p:grpSp>
      <p:pic>
        <p:nvPicPr>
          <p:cNvPr id="584" name="Bild 583" descr="Grupp med hel fyllning">
            <a:extLst>
              <a:ext uri="{FF2B5EF4-FFF2-40B4-BE49-F238E27FC236}">
                <a16:creationId xmlns:a16="http://schemas.microsoft.com/office/drawing/2014/main" id="{63A82B1B-ACB3-AC8E-1C0E-23117236831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0076" y="1383481"/>
            <a:ext cx="337675" cy="337675"/>
          </a:xfrm>
          <a:prstGeom prst="rect">
            <a:avLst/>
          </a:prstGeom>
        </p:spPr>
      </p:pic>
      <p:pic>
        <p:nvPicPr>
          <p:cNvPr id="585" name="Bild 584" descr="Grupp med hel fyllning">
            <a:extLst>
              <a:ext uri="{FF2B5EF4-FFF2-40B4-BE49-F238E27FC236}">
                <a16:creationId xmlns:a16="http://schemas.microsoft.com/office/drawing/2014/main" id="{9FCED78C-9867-5F94-DD7B-8045D30C6F6B}"/>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8825" r="-6380"/>
          <a:stretch/>
        </p:blipFill>
        <p:spPr>
          <a:xfrm>
            <a:off x="602822" y="1383481"/>
            <a:ext cx="261876" cy="337675"/>
          </a:xfrm>
          <a:prstGeom prst="rect">
            <a:avLst/>
          </a:prstGeom>
        </p:spPr>
      </p:pic>
      <p:grpSp>
        <p:nvGrpSpPr>
          <p:cNvPr id="682" name="Grupp 681">
            <a:extLst>
              <a:ext uri="{FF2B5EF4-FFF2-40B4-BE49-F238E27FC236}">
                <a16:creationId xmlns:a16="http://schemas.microsoft.com/office/drawing/2014/main" id="{D1B55ED7-A9D7-D9DF-B1A0-D8D47B0B88A2}"/>
              </a:ext>
            </a:extLst>
          </p:cNvPr>
          <p:cNvGrpSpPr/>
          <p:nvPr/>
        </p:nvGrpSpPr>
        <p:grpSpPr>
          <a:xfrm>
            <a:off x="790895" y="1383481"/>
            <a:ext cx="2334501" cy="337675"/>
            <a:chOff x="980073" y="4150958"/>
            <a:chExt cx="2334501" cy="337675"/>
          </a:xfrm>
        </p:grpSpPr>
        <p:pic>
          <p:nvPicPr>
            <p:cNvPr id="579" name="Bild 578" descr="Grupp med hel fyllning">
              <a:extLst>
                <a:ext uri="{FF2B5EF4-FFF2-40B4-BE49-F238E27FC236}">
                  <a16:creationId xmlns:a16="http://schemas.microsoft.com/office/drawing/2014/main" id="{B4AEFF87-C096-F392-44A1-2AD745D7BC3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35260" y="4150958"/>
              <a:ext cx="337675" cy="337675"/>
            </a:xfrm>
            <a:prstGeom prst="rect">
              <a:avLst/>
            </a:prstGeom>
          </p:spPr>
        </p:pic>
        <p:pic>
          <p:nvPicPr>
            <p:cNvPr id="580" name="Bild 579" descr="Grupp med hel fyllning">
              <a:extLst>
                <a:ext uri="{FF2B5EF4-FFF2-40B4-BE49-F238E27FC236}">
                  <a16:creationId xmlns:a16="http://schemas.microsoft.com/office/drawing/2014/main" id="{792A1BFF-6B0C-449A-B9E0-2C19FB04443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20670" y="4150958"/>
              <a:ext cx="337675" cy="337675"/>
            </a:xfrm>
            <a:prstGeom prst="rect">
              <a:avLst/>
            </a:prstGeom>
          </p:spPr>
        </p:pic>
        <p:pic>
          <p:nvPicPr>
            <p:cNvPr id="581" name="Bild 580" descr="Grupp med hel fyllning">
              <a:extLst>
                <a:ext uri="{FF2B5EF4-FFF2-40B4-BE49-F238E27FC236}">
                  <a16:creationId xmlns:a16="http://schemas.microsoft.com/office/drawing/2014/main" id="{36A48BD9-4FAE-AA06-8ACE-065EFC54E64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6080" y="4150958"/>
              <a:ext cx="337675" cy="337675"/>
            </a:xfrm>
            <a:prstGeom prst="rect">
              <a:avLst/>
            </a:prstGeom>
          </p:spPr>
        </p:pic>
        <p:pic>
          <p:nvPicPr>
            <p:cNvPr id="582" name="Bild 581" descr="Grupp med hel fyllning">
              <a:extLst>
                <a:ext uri="{FF2B5EF4-FFF2-40B4-BE49-F238E27FC236}">
                  <a16:creationId xmlns:a16="http://schemas.microsoft.com/office/drawing/2014/main" id="{9178016A-3AF6-0CE6-2E5E-4556FD8894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1490" y="4150958"/>
              <a:ext cx="337675" cy="337675"/>
            </a:xfrm>
            <a:prstGeom prst="rect">
              <a:avLst/>
            </a:prstGeom>
          </p:spPr>
        </p:pic>
        <p:pic>
          <p:nvPicPr>
            <p:cNvPr id="583" name="Bild 582" descr="Grupp med hel fyllning">
              <a:extLst>
                <a:ext uri="{FF2B5EF4-FFF2-40B4-BE49-F238E27FC236}">
                  <a16:creationId xmlns:a16="http://schemas.microsoft.com/office/drawing/2014/main" id="{95D5E366-D9CF-7993-858B-86E4FE4958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6899" y="4150958"/>
              <a:ext cx="337675" cy="337675"/>
            </a:xfrm>
            <a:prstGeom prst="rect">
              <a:avLst/>
            </a:prstGeom>
          </p:spPr>
        </p:pic>
        <p:pic>
          <p:nvPicPr>
            <p:cNvPr id="586" name="Bild 585" descr="Grupp med hel fyllning">
              <a:extLst>
                <a:ext uri="{FF2B5EF4-FFF2-40B4-BE49-F238E27FC236}">
                  <a16:creationId xmlns:a16="http://schemas.microsoft.com/office/drawing/2014/main" id="{9385291D-7238-96B6-3C4D-12475E7EB74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073" y="4150958"/>
              <a:ext cx="337675" cy="337675"/>
            </a:xfrm>
            <a:prstGeom prst="rect">
              <a:avLst/>
            </a:prstGeom>
          </p:spPr>
        </p:pic>
        <p:pic>
          <p:nvPicPr>
            <p:cNvPr id="587" name="Bild 586" descr="Grupp med hel fyllning">
              <a:extLst>
                <a:ext uri="{FF2B5EF4-FFF2-40B4-BE49-F238E27FC236}">
                  <a16:creationId xmlns:a16="http://schemas.microsoft.com/office/drawing/2014/main" id="{185776C5-2E61-E4F1-5025-67E5303059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5483" y="4150958"/>
              <a:ext cx="337675" cy="337675"/>
            </a:xfrm>
            <a:prstGeom prst="rect">
              <a:avLst/>
            </a:prstGeom>
          </p:spPr>
        </p:pic>
        <p:pic>
          <p:nvPicPr>
            <p:cNvPr id="588" name="Bild 587" descr="Grupp med hel fyllning">
              <a:extLst>
                <a:ext uri="{FF2B5EF4-FFF2-40B4-BE49-F238E27FC236}">
                  <a16:creationId xmlns:a16="http://schemas.microsoft.com/office/drawing/2014/main" id="{CB3E81F0-564E-563C-09D3-7A7B013EEDD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0892" y="4150958"/>
              <a:ext cx="337675" cy="337675"/>
            </a:xfrm>
            <a:prstGeom prst="rect">
              <a:avLst/>
            </a:prstGeom>
          </p:spPr>
        </p:pic>
      </p:grpSp>
      <p:grpSp>
        <p:nvGrpSpPr>
          <p:cNvPr id="680" name="Grupp 679">
            <a:extLst>
              <a:ext uri="{FF2B5EF4-FFF2-40B4-BE49-F238E27FC236}">
                <a16:creationId xmlns:a16="http://schemas.microsoft.com/office/drawing/2014/main" id="{92B92A21-2182-E9DF-0B7D-3706D82EDF0D}"/>
              </a:ext>
            </a:extLst>
          </p:cNvPr>
          <p:cNvGrpSpPr/>
          <p:nvPr/>
        </p:nvGrpSpPr>
        <p:grpSpPr>
          <a:xfrm>
            <a:off x="229928" y="1606220"/>
            <a:ext cx="2895803" cy="337675"/>
            <a:chOff x="419105" y="4373697"/>
            <a:chExt cx="2895803" cy="337675"/>
          </a:xfrm>
        </p:grpSpPr>
        <p:pic>
          <p:nvPicPr>
            <p:cNvPr id="569" name="Bild 568" descr="Grupp med hel fyllning">
              <a:extLst>
                <a:ext uri="{FF2B5EF4-FFF2-40B4-BE49-F238E27FC236}">
                  <a16:creationId xmlns:a16="http://schemas.microsoft.com/office/drawing/2014/main" id="{A4D68CEC-AF8C-E068-2900-F6EE3C685FE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105" y="4373697"/>
              <a:ext cx="337675" cy="337675"/>
            </a:xfrm>
            <a:prstGeom prst="rect">
              <a:avLst/>
            </a:prstGeom>
          </p:spPr>
        </p:pic>
        <p:pic>
          <p:nvPicPr>
            <p:cNvPr id="570" name="Bild 569" descr="Grupp med hel fyllning">
              <a:extLst>
                <a:ext uri="{FF2B5EF4-FFF2-40B4-BE49-F238E27FC236}">
                  <a16:creationId xmlns:a16="http://schemas.microsoft.com/office/drawing/2014/main" id="{917A1C4E-B2EA-08BD-5D97-361CB7DF042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341" y="4373697"/>
              <a:ext cx="337675" cy="337675"/>
            </a:xfrm>
            <a:prstGeom prst="rect">
              <a:avLst/>
            </a:prstGeom>
          </p:spPr>
        </p:pic>
        <p:pic>
          <p:nvPicPr>
            <p:cNvPr id="571" name="Bild 570" descr="Grupp med hel fyllning">
              <a:extLst>
                <a:ext uri="{FF2B5EF4-FFF2-40B4-BE49-F238E27FC236}">
                  <a16:creationId xmlns:a16="http://schemas.microsoft.com/office/drawing/2014/main" id="{3D74AF31-D8CF-CDE3-D054-42BCDBA25F5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7577" y="4373697"/>
              <a:ext cx="337675" cy="337675"/>
            </a:xfrm>
            <a:prstGeom prst="rect">
              <a:avLst/>
            </a:prstGeom>
          </p:spPr>
        </p:pic>
        <p:pic>
          <p:nvPicPr>
            <p:cNvPr id="572" name="Bild 571" descr="Grupp med hel fyllning">
              <a:extLst>
                <a:ext uri="{FF2B5EF4-FFF2-40B4-BE49-F238E27FC236}">
                  <a16:creationId xmlns:a16="http://schemas.microsoft.com/office/drawing/2014/main" id="{B5F58E47-6FEE-D3EC-E261-9C3F89F414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813" y="4373697"/>
              <a:ext cx="337675" cy="337675"/>
            </a:xfrm>
            <a:prstGeom prst="rect">
              <a:avLst/>
            </a:prstGeom>
          </p:spPr>
        </p:pic>
        <p:pic>
          <p:nvPicPr>
            <p:cNvPr id="573" name="Bild 572" descr="Grupp med hel fyllning">
              <a:extLst>
                <a:ext uri="{FF2B5EF4-FFF2-40B4-BE49-F238E27FC236}">
                  <a16:creationId xmlns:a16="http://schemas.microsoft.com/office/drawing/2014/main" id="{8112F465-FA17-5AD9-6EED-39CCCFC61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6049" y="4373697"/>
              <a:ext cx="337675" cy="337675"/>
            </a:xfrm>
            <a:prstGeom prst="rect">
              <a:avLst/>
            </a:prstGeom>
          </p:spPr>
        </p:pic>
        <p:pic>
          <p:nvPicPr>
            <p:cNvPr id="589" name="Bild 588" descr="Grupp med hel fyllning">
              <a:extLst>
                <a:ext uri="{FF2B5EF4-FFF2-40B4-BE49-F238E27FC236}">
                  <a16:creationId xmlns:a16="http://schemas.microsoft.com/office/drawing/2014/main" id="{5B203640-713C-E8D5-CCE1-5BBCC29ADB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0285" y="4373697"/>
              <a:ext cx="337675" cy="337675"/>
            </a:xfrm>
            <a:prstGeom prst="rect">
              <a:avLst/>
            </a:prstGeom>
          </p:spPr>
        </p:pic>
        <p:pic>
          <p:nvPicPr>
            <p:cNvPr id="590" name="Bild 589" descr="Grupp med hel fyllning">
              <a:extLst>
                <a:ext uri="{FF2B5EF4-FFF2-40B4-BE49-F238E27FC236}">
                  <a16:creationId xmlns:a16="http://schemas.microsoft.com/office/drawing/2014/main" id="{DEF07BC3-7BB1-DE1F-2A2E-3BADCA262C1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24521" y="4373697"/>
              <a:ext cx="337675" cy="337675"/>
            </a:xfrm>
            <a:prstGeom prst="rect">
              <a:avLst/>
            </a:prstGeom>
          </p:spPr>
        </p:pic>
        <p:pic>
          <p:nvPicPr>
            <p:cNvPr id="591" name="Bild 590" descr="Grupp med hel fyllning">
              <a:extLst>
                <a:ext uri="{FF2B5EF4-FFF2-40B4-BE49-F238E27FC236}">
                  <a16:creationId xmlns:a16="http://schemas.microsoft.com/office/drawing/2014/main" id="{DF3BB7A7-45A8-D226-575A-93B460D687D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8757" y="4373697"/>
              <a:ext cx="337675" cy="337675"/>
            </a:xfrm>
            <a:prstGeom prst="rect">
              <a:avLst/>
            </a:prstGeom>
          </p:spPr>
        </p:pic>
        <p:pic>
          <p:nvPicPr>
            <p:cNvPr id="592" name="Bild 591" descr="Grupp med hel fyllning">
              <a:extLst>
                <a:ext uri="{FF2B5EF4-FFF2-40B4-BE49-F238E27FC236}">
                  <a16:creationId xmlns:a16="http://schemas.microsoft.com/office/drawing/2014/main" id="{22FFDA10-9476-4693-AA7F-25A99D2AA5E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2993" y="4373697"/>
              <a:ext cx="337675" cy="337675"/>
            </a:xfrm>
            <a:prstGeom prst="rect">
              <a:avLst/>
            </a:prstGeom>
          </p:spPr>
        </p:pic>
        <p:pic>
          <p:nvPicPr>
            <p:cNvPr id="593" name="Bild 592" descr="Grupp med hel fyllning">
              <a:extLst>
                <a:ext uri="{FF2B5EF4-FFF2-40B4-BE49-F238E27FC236}">
                  <a16:creationId xmlns:a16="http://schemas.microsoft.com/office/drawing/2014/main" id="{E46234C7-B696-2A0C-B8FA-8AE1F7771F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7233" y="4373697"/>
              <a:ext cx="337675" cy="337675"/>
            </a:xfrm>
            <a:prstGeom prst="rect">
              <a:avLst/>
            </a:prstGeom>
          </p:spPr>
        </p:pic>
      </p:grpSp>
      <p:sp>
        <p:nvSpPr>
          <p:cNvPr id="594" name="textruta 593">
            <a:extLst>
              <a:ext uri="{FF2B5EF4-FFF2-40B4-BE49-F238E27FC236}">
                <a16:creationId xmlns:a16="http://schemas.microsoft.com/office/drawing/2014/main" id="{635F2A86-638B-BDBB-29BF-C0B7B68297DA}"/>
              </a:ext>
            </a:extLst>
          </p:cNvPr>
          <p:cNvSpPr txBox="1"/>
          <p:nvPr/>
        </p:nvSpPr>
        <p:spPr>
          <a:xfrm>
            <a:off x="154387" y="1130565"/>
            <a:ext cx="1042478" cy="369332"/>
          </a:xfrm>
          <a:prstGeom prst="rect">
            <a:avLst/>
          </a:prstGeom>
          <a:noFill/>
        </p:spPr>
        <p:txBody>
          <a:bodyPr wrap="square" rtlCol="0">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555555"/>
                </a:solidFill>
                <a:effectLst/>
                <a:uLnTx/>
                <a:uFillTx/>
                <a:latin typeface="Calibri"/>
                <a:ea typeface="+mn-ea"/>
                <a:cs typeface="+mn-cs"/>
              </a:rPr>
              <a:t>65-79 år</a:t>
            </a:r>
          </a:p>
        </p:txBody>
      </p:sp>
      <p:sp>
        <p:nvSpPr>
          <p:cNvPr id="678" name="textruta 677">
            <a:extLst>
              <a:ext uri="{FF2B5EF4-FFF2-40B4-BE49-F238E27FC236}">
                <a16:creationId xmlns:a16="http://schemas.microsoft.com/office/drawing/2014/main" id="{C097D429-D532-1333-06C5-421EB5B0B718}"/>
              </a:ext>
            </a:extLst>
          </p:cNvPr>
          <p:cNvSpPr txBox="1"/>
          <p:nvPr/>
        </p:nvSpPr>
        <p:spPr>
          <a:xfrm>
            <a:off x="3714514" y="1148037"/>
            <a:ext cx="3910745" cy="369332"/>
          </a:xfrm>
          <a:prstGeom prst="rect">
            <a:avLst/>
          </a:prstGeom>
          <a:noFill/>
        </p:spPr>
        <p:txBody>
          <a:bodyPr wrap="square" rtlCol="0">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555555"/>
                </a:solidFill>
                <a:effectLst/>
                <a:uLnTx/>
                <a:uFillTx/>
                <a:latin typeface="Calibri"/>
                <a:ea typeface="+mn-ea"/>
                <a:cs typeface="+mn-cs"/>
              </a:rPr>
              <a:t>2021-2024</a:t>
            </a:r>
          </a:p>
        </p:txBody>
      </p:sp>
      <p:sp>
        <p:nvSpPr>
          <p:cNvPr id="683" name="Rektangel 682">
            <a:extLst>
              <a:ext uri="{FF2B5EF4-FFF2-40B4-BE49-F238E27FC236}">
                <a16:creationId xmlns:a16="http://schemas.microsoft.com/office/drawing/2014/main" id="{B5DB424E-1BD5-1F49-5BE8-43E0DEB99734}"/>
              </a:ext>
            </a:extLst>
          </p:cNvPr>
          <p:cNvSpPr/>
          <p:nvPr/>
        </p:nvSpPr>
        <p:spPr>
          <a:xfrm>
            <a:off x="216242" y="1186758"/>
            <a:ext cx="2395476" cy="2190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555555"/>
              </a:solidFill>
              <a:effectLst/>
              <a:uLnTx/>
              <a:uFillTx/>
              <a:latin typeface="Calibri"/>
              <a:ea typeface="+mn-ea"/>
              <a:cs typeface="+mn-cs"/>
            </a:endParaRPr>
          </a:p>
        </p:txBody>
      </p:sp>
      <p:pic>
        <p:nvPicPr>
          <p:cNvPr id="686" name="Bild 685" descr="Grupp med hel fyllning">
            <a:extLst>
              <a:ext uri="{FF2B5EF4-FFF2-40B4-BE49-F238E27FC236}">
                <a16:creationId xmlns:a16="http://schemas.microsoft.com/office/drawing/2014/main" id="{462D39EC-6B6F-3CE0-EF17-A3DB5FBCEC70}"/>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5577" r="70423"/>
          <a:stretch/>
        </p:blipFill>
        <p:spPr>
          <a:xfrm>
            <a:off x="519044" y="1385556"/>
            <a:ext cx="86400" cy="337675"/>
          </a:xfrm>
          <a:prstGeom prst="rect">
            <a:avLst/>
          </a:prstGeom>
        </p:spPr>
      </p:pic>
      <p:sp>
        <p:nvSpPr>
          <p:cNvPr id="514" name="Ellips 513">
            <a:extLst>
              <a:ext uri="{FF2B5EF4-FFF2-40B4-BE49-F238E27FC236}">
                <a16:creationId xmlns:a16="http://schemas.microsoft.com/office/drawing/2014/main" id="{80706E3D-23BE-6438-145B-302A56E83F67}"/>
              </a:ext>
            </a:extLst>
          </p:cNvPr>
          <p:cNvSpPr/>
          <p:nvPr/>
        </p:nvSpPr>
        <p:spPr>
          <a:xfrm>
            <a:off x="7860553" y="191182"/>
            <a:ext cx="864000" cy="864000"/>
          </a:xfrm>
          <a:prstGeom prst="ellipse">
            <a:avLst/>
          </a:prstGeom>
          <a:solidFill>
            <a:schemeClr val="bg1">
              <a:lumMod val="95000"/>
            </a:schemeClr>
          </a:solidFill>
          <a:ln w="25400" cap="flat" cmpd="sng" algn="ctr">
            <a:solidFill>
              <a:prstClr val="white">
                <a:hueOff val="0"/>
                <a:satOff val="0"/>
                <a:lumOff val="0"/>
                <a:alphaOff val="0"/>
              </a:prstClr>
            </a:solidFill>
            <a:prstDash val="solid"/>
          </a:ln>
          <a:effectLst/>
        </p:spPr>
        <p:txBody>
          <a:bodyPr spcFirstLastPara="0" vert="horz" wrap="square" lIns="0" tIns="0" rIns="0" bIns="0" numCol="1" spcCol="1270" anchor="ctr" anchorCtr="0">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55555"/>
                </a:solidFill>
                <a:effectLst/>
                <a:uLnTx/>
                <a:uFillTx/>
                <a:latin typeface="Calibri"/>
                <a:ea typeface="+mn-ea"/>
                <a:cs typeface="+mn-cs"/>
              </a:rPr>
              <a:t>Samarbeta</a:t>
            </a:r>
          </a:p>
        </p:txBody>
      </p:sp>
      <p:sp>
        <p:nvSpPr>
          <p:cNvPr id="515" name="Ellips 514">
            <a:extLst>
              <a:ext uri="{FF2B5EF4-FFF2-40B4-BE49-F238E27FC236}">
                <a16:creationId xmlns:a16="http://schemas.microsoft.com/office/drawing/2014/main" id="{CD36141D-1288-7B0B-F1F7-33E66ACAEEE7}"/>
              </a:ext>
            </a:extLst>
          </p:cNvPr>
          <p:cNvSpPr/>
          <p:nvPr/>
        </p:nvSpPr>
        <p:spPr>
          <a:xfrm>
            <a:off x="7071391" y="172653"/>
            <a:ext cx="864000" cy="864000"/>
          </a:xfrm>
          <a:prstGeom prst="ellipse">
            <a:avLst/>
          </a:prstGeom>
          <a:solidFill>
            <a:schemeClr val="bg1">
              <a:lumMod val="95000"/>
            </a:schemeClr>
          </a:solidFill>
          <a:ln w="25400" cap="flat" cmpd="sng" algn="ctr">
            <a:solidFill>
              <a:prstClr val="white">
                <a:hueOff val="0"/>
                <a:satOff val="0"/>
                <a:lumOff val="0"/>
                <a:alphaOff val="0"/>
              </a:prstClr>
            </a:solidFill>
            <a:prstDash val="solid"/>
          </a:ln>
          <a:effectLst/>
        </p:spPr>
        <p:txBody>
          <a:bodyPr spcFirstLastPara="0" vert="horz" wrap="square" lIns="0" tIns="0" rIns="0" bIns="0" numCol="1" spcCol="1270" anchor="ctr" anchorCtr="0">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55555"/>
                </a:solidFill>
                <a:effectLst/>
                <a:uLnTx/>
                <a:uFillTx/>
                <a:latin typeface="Calibri"/>
                <a:ea typeface="+mn-ea"/>
                <a:cs typeface="+mn-cs"/>
              </a:rPr>
              <a:t>Kompetens-försörja</a:t>
            </a:r>
          </a:p>
        </p:txBody>
      </p:sp>
      <p:sp>
        <p:nvSpPr>
          <p:cNvPr id="516" name="Ellips 515">
            <a:extLst>
              <a:ext uri="{FF2B5EF4-FFF2-40B4-BE49-F238E27FC236}">
                <a16:creationId xmlns:a16="http://schemas.microsoft.com/office/drawing/2014/main" id="{175749FA-F4B5-6729-A904-00292B40C4CF}"/>
              </a:ext>
            </a:extLst>
          </p:cNvPr>
          <p:cNvSpPr/>
          <p:nvPr/>
        </p:nvSpPr>
        <p:spPr>
          <a:xfrm>
            <a:off x="6281178" y="172653"/>
            <a:ext cx="864000" cy="864000"/>
          </a:xfrm>
          <a:prstGeom prst="ellipse">
            <a:avLst/>
          </a:prstGeom>
          <a:solidFill>
            <a:schemeClr val="bg1">
              <a:lumMod val="95000"/>
            </a:schemeClr>
          </a:solidFill>
          <a:ln w="25400" cap="flat" cmpd="sng" algn="ctr">
            <a:solidFill>
              <a:prstClr val="white">
                <a:hueOff val="0"/>
                <a:satOff val="0"/>
                <a:lumOff val="0"/>
                <a:alphaOff val="0"/>
              </a:prstClr>
            </a:solidFill>
            <a:prstDash val="solid"/>
          </a:ln>
          <a:effectLst/>
        </p:spPr>
        <p:txBody>
          <a:bodyPr spcFirstLastPara="0" vert="horz" wrap="square" lIns="0" tIns="0" rIns="0" bIns="0" numCol="1" spcCol="1270" anchor="ctr" anchorCtr="0">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55555"/>
                </a:solidFill>
                <a:effectLst/>
                <a:uLnTx/>
                <a:uFillTx/>
                <a:latin typeface="Calibri"/>
                <a:ea typeface="+mn-ea"/>
                <a:cs typeface="+mn-cs"/>
              </a:rPr>
              <a:t>Digitalisera</a:t>
            </a:r>
          </a:p>
        </p:txBody>
      </p:sp>
      <p:sp>
        <p:nvSpPr>
          <p:cNvPr id="541" name="Ellips 540">
            <a:extLst>
              <a:ext uri="{FF2B5EF4-FFF2-40B4-BE49-F238E27FC236}">
                <a16:creationId xmlns:a16="http://schemas.microsoft.com/office/drawing/2014/main" id="{E06419C7-2D76-CD33-EC90-F6914ADCFD57}"/>
              </a:ext>
            </a:extLst>
          </p:cNvPr>
          <p:cNvSpPr/>
          <p:nvPr/>
        </p:nvSpPr>
        <p:spPr>
          <a:xfrm>
            <a:off x="5490965" y="172653"/>
            <a:ext cx="864000" cy="864000"/>
          </a:xfrm>
          <a:prstGeom prst="ellipse">
            <a:avLst/>
          </a:prstGeom>
          <a:solidFill>
            <a:schemeClr val="bg1">
              <a:lumMod val="95000"/>
            </a:schemeClr>
          </a:solidFill>
          <a:ln w="25400" cap="flat" cmpd="sng" algn="ctr">
            <a:solidFill>
              <a:prstClr val="white">
                <a:hueOff val="0"/>
                <a:satOff val="0"/>
                <a:lumOff val="0"/>
                <a:alphaOff val="0"/>
              </a:prstClr>
            </a:solidFill>
            <a:prstDash val="solid"/>
          </a:ln>
          <a:effectLst/>
        </p:spPr>
        <p:txBody>
          <a:bodyPr spcFirstLastPara="0" vert="horz" wrap="square" lIns="0" tIns="0" rIns="0" bIns="0" numCol="1" spcCol="1270" anchor="ctr" anchorCtr="0">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55555"/>
                </a:solidFill>
                <a:effectLst/>
                <a:uLnTx/>
                <a:uFillTx/>
                <a:latin typeface="Calibri"/>
                <a:ea typeface="+mn-ea"/>
                <a:cs typeface="+mn-cs"/>
              </a:rPr>
              <a:t>Förebygga</a:t>
            </a:r>
          </a:p>
        </p:txBody>
      </p:sp>
      <p:sp>
        <p:nvSpPr>
          <p:cNvPr id="542" name="textruta 541">
            <a:extLst>
              <a:ext uri="{FF2B5EF4-FFF2-40B4-BE49-F238E27FC236}">
                <a16:creationId xmlns:a16="http://schemas.microsoft.com/office/drawing/2014/main" id="{AA607A8F-8530-D015-D6A7-1A663C3C965B}"/>
              </a:ext>
            </a:extLst>
          </p:cNvPr>
          <p:cNvSpPr txBox="1"/>
          <p:nvPr/>
        </p:nvSpPr>
        <p:spPr>
          <a:xfrm>
            <a:off x="163268" y="285822"/>
            <a:ext cx="6627823" cy="677108"/>
          </a:xfrm>
          <a:prstGeom prst="rect">
            <a:avLst/>
          </a:prstGeom>
          <a:noFill/>
        </p:spPr>
        <p:txBody>
          <a:bodyPr wrap="square" rtlCol="0">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555555"/>
                </a:solidFill>
                <a:effectLst/>
                <a:uLnTx/>
                <a:uFillTx/>
                <a:latin typeface="Calibri"/>
                <a:ea typeface="+mn-ea"/>
                <a:cs typeface="+mn-cs"/>
              </a:rPr>
              <a:t>65-79 år i Umeå kommun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555555"/>
                </a:solidFill>
                <a:effectLst/>
                <a:uLnTx/>
                <a:uFillTx/>
                <a:latin typeface="Calibri"/>
                <a:ea typeface="+mn-ea"/>
                <a:cs typeface="+mn-cs"/>
              </a:rPr>
              <a:t>2024 </a:t>
            </a:r>
            <a:r>
              <a:rPr lang="sv-SE" sz="1400">
                <a:solidFill>
                  <a:srgbClr val="555555"/>
                </a:solidFill>
                <a:latin typeface="Calibri"/>
              </a:rPr>
              <a:t>= </a:t>
            </a:r>
            <a:r>
              <a:rPr kumimoji="0" lang="sv-SE" sz="1400" b="0" i="0" u="none" strike="noStrike" kern="1200" cap="none" spc="0" normalizeH="0" baseline="0" noProof="0">
                <a:ln>
                  <a:noFill/>
                </a:ln>
                <a:solidFill>
                  <a:srgbClr val="555555"/>
                </a:solidFill>
                <a:effectLst/>
                <a:uLnTx/>
                <a:uFillTx/>
                <a:latin typeface="Calibri"/>
                <a:ea typeface="+mn-ea"/>
                <a:cs typeface="+mn-cs"/>
              </a:rPr>
              <a:t>17 280 personer</a:t>
            </a:r>
          </a:p>
        </p:txBody>
      </p:sp>
      <p:sp>
        <p:nvSpPr>
          <p:cNvPr id="2" name="Tankebubbla: moln 1">
            <a:extLst>
              <a:ext uri="{FF2B5EF4-FFF2-40B4-BE49-F238E27FC236}">
                <a16:creationId xmlns:a16="http://schemas.microsoft.com/office/drawing/2014/main" id="{1207FEB0-22AF-3E21-5B17-190E8E7112C0}"/>
              </a:ext>
            </a:extLst>
          </p:cNvPr>
          <p:cNvSpPr/>
          <p:nvPr/>
        </p:nvSpPr>
        <p:spPr>
          <a:xfrm>
            <a:off x="3544536" y="2270286"/>
            <a:ext cx="4964061" cy="2216227"/>
          </a:xfrm>
          <a:prstGeom prst="cloudCallout">
            <a:avLst>
              <a:gd name="adj1" fmla="val -78939"/>
              <a:gd name="adj2" fmla="val 27348"/>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v-SE" sz="1800" dirty="0">
                <a:solidFill>
                  <a:srgbClr val="555555"/>
                </a:solidFill>
                <a:latin typeface="Calibri"/>
              </a:rPr>
              <a:t>I den h</a:t>
            </a:r>
            <a:r>
              <a:rPr kumimoji="0" lang="sv-SE" sz="1800" b="0" i="0" u="none" strike="noStrike" kern="1200" cap="none" spc="0" normalizeH="0" baseline="0" noProof="0" dirty="0">
                <a:ln>
                  <a:noFill/>
                </a:ln>
                <a:solidFill>
                  <a:srgbClr val="555555"/>
                </a:solidFill>
                <a:effectLst/>
                <a:uLnTx/>
                <a:uFillTx/>
                <a:latin typeface="Calibri"/>
                <a:ea typeface="+mn-ea"/>
                <a:cs typeface="+mn-cs"/>
              </a:rPr>
              <a:t>är åldersgruppen behöver vi lägga in nya /andra förebyggande/främjande insatser</a:t>
            </a:r>
            <a:r>
              <a:rPr kumimoji="0" lang="sv-SE" sz="1800" b="0" i="0" u="none" strike="noStrike" kern="1200" cap="none" spc="0" normalizeH="0" noProof="0" dirty="0">
                <a:ln>
                  <a:noFill/>
                </a:ln>
                <a:solidFill>
                  <a:srgbClr val="555555"/>
                </a:solidFill>
                <a:effectLst/>
                <a:uLnTx/>
                <a:uFillTx/>
                <a:latin typeface="Calibri"/>
                <a:ea typeface="+mn-ea"/>
                <a:cs typeface="+mn-cs"/>
              </a:rPr>
              <a:t> </a:t>
            </a:r>
            <a:r>
              <a:rPr kumimoji="0" lang="sv-SE" sz="1800" b="0" i="0" u="none" strike="noStrike" kern="1200" cap="none" spc="0" normalizeH="0" baseline="0" noProof="0" dirty="0">
                <a:ln>
                  <a:noFill/>
                </a:ln>
                <a:solidFill>
                  <a:srgbClr val="555555"/>
                </a:solidFill>
                <a:effectLst/>
                <a:uLnTx/>
                <a:uFillTx/>
                <a:latin typeface="Calibri"/>
                <a:ea typeface="+mn-ea"/>
                <a:cs typeface="+mn-cs"/>
              </a:rPr>
              <a:t>för att öka självständigheten!</a:t>
            </a:r>
          </a:p>
        </p:txBody>
      </p:sp>
      <p:pic>
        <p:nvPicPr>
          <p:cNvPr id="3" name="Bildobjekt 2">
            <a:extLst>
              <a:ext uri="{FF2B5EF4-FFF2-40B4-BE49-F238E27FC236}">
                <a16:creationId xmlns:a16="http://schemas.microsoft.com/office/drawing/2014/main" id="{9BC25AFC-A62F-24DE-FC93-2AC91BF0BE19}"/>
              </a:ext>
            </a:extLst>
          </p:cNvPr>
          <p:cNvPicPr>
            <a:picLocks noChangeAspect="1"/>
          </p:cNvPicPr>
          <p:nvPr/>
        </p:nvPicPr>
        <p:blipFill rotWithShape="1">
          <a:blip r:embed="rId8">
            <a:extLst>
              <a:ext uri="{28A0092B-C50C-407E-A947-70E740481C1C}">
                <a14:useLocalDpi xmlns:a14="http://schemas.microsoft.com/office/drawing/2010/main" val="0"/>
              </a:ext>
            </a:extLst>
          </a:blip>
          <a:srcRect l="57285" t="48806" r="11613" b="10315"/>
          <a:stretch/>
        </p:blipFill>
        <p:spPr>
          <a:xfrm>
            <a:off x="602822" y="3059890"/>
            <a:ext cx="1490138" cy="1468926"/>
          </a:xfrm>
          <a:prstGeom prst="rect">
            <a:avLst/>
          </a:prstGeom>
        </p:spPr>
      </p:pic>
      <p:sp>
        <p:nvSpPr>
          <p:cNvPr id="4" name="Platshållare för text 12">
            <a:extLst>
              <a:ext uri="{FF2B5EF4-FFF2-40B4-BE49-F238E27FC236}">
                <a16:creationId xmlns:a16="http://schemas.microsoft.com/office/drawing/2014/main" id="{D574565A-AEA4-C80D-F34E-8D71D72C1902}"/>
              </a:ext>
            </a:extLst>
          </p:cNvPr>
          <p:cNvSpPr txBox="1">
            <a:spLocks/>
          </p:cNvSpPr>
          <p:nvPr/>
        </p:nvSpPr>
        <p:spPr>
          <a:xfrm rot="20940000">
            <a:off x="737025" y="3314311"/>
            <a:ext cx="1118044" cy="656947"/>
          </a:xfrm>
          <a:prstGeom prst="rect">
            <a:avLst/>
          </a:prstGeom>
        </p:spPr>
        <p:txBody>
          <a:bodyPr/>
          <a:lstStyle>
            <a:lvl1pPr marL="0" indent="0" algn="ctr" defTabSz="914400" rtl="0" eaLnBrk="1" latinLnBrk="0" hangingPunct="1">
              <a:lnSpc>
                <a:spcPct val="100000"/>
              </a:lnSpc>
              <a:spcBef>
                <a:spcPts val="0"/>
              </a:spcBef>
              <a:spcAft>
                <a:spcPts val="600"/>
              </a:spcAft>
              <a:buFont typeface="Arial" pitchFamily="34" charset="0"/>
              <a:buNone/>
              <a:defRPr sz="1900" b="1" i="1" kern="1200" baseline="0">
                <a:solidFill>
                  <a:schemeClr val="bg1"/>
                </a:solidFill>
                <a:latin typeface="+mj-lt"/>
                <a:ea typeface="+mn-ea"/>
                <a:cs typeface="Arial" pitchFamily="34" charset="0"/>
              </a:defRPr>
            </a:lvl1pPr>
            <a:lvl2pPr marL="742950" indent="-285750" algn="l" defTabSz="914400" rtl="0" eaLnBrk="1" latinLnBrk="0" hangingPunct="1">
              <a:lnSpc>
                <a:spcPct val="130000"/>
              </a:lnSpc>
              <a:spcBef>
                <a:spcPts val="0"/>
              </a:spcBef>
              <a:spcAft>
                <a:spcPts val="600"/>
              </a:spcAft>
              <a:buFont typeface="Arial" pitchFamily="34" charset="0"/>
              <a:buChar char="•"/>
              <a:defRPr sz="1800" kern="1200">
                <a:solidFill>
                  <a:srgbClr val="555555"/>
                </a:solidFill>
                <a:latin typeface="+mj-lt"/>
                <a:ea typeface="+mn-ea"/>
                <a:cs typeface="Arial" pitchFamily="34" charset="0"/>
              </a:defRPr>
            </a:lvl2pPr>
            <a:lvl3pPr marL="1143000" indent="-228600" algn="l" defTabSz="914400" rtl="0" eaLnBrk="1" latinLnBrk="0" hangingPunct="1">
              <a:lnSpc>
                <a:spcPct val="130000"/>
              </a:lnSpc>
              <a:spcBef>
                <a:spcPts val="0"/>
              </a:spcBef>
              <a:spcAft>
                <a:spcPts val="600"/>
              </a:spcAft>
              <a:buFont typeface="Arial" pitchFamily="34" charset="0"/>
              <a:buChar char="•"/>
              <a:defRPr sz="1600" kern="1200">
                <a:solidFill>
                  <a:srgbClr val="555555"/>
                </a:solidFill>
                <a:latin typeface="+mj-lt"/>
                <a:ea typeface="+mn-ea"/>
                <a:cs typeface="Arial" pitchFamily="34" charset="0"/>
              </a:defRPr>
            </a:lvl3pPr>
            <a:lvl4pPr marL="1600200" indent="-228600" algn="l" defTabSz="914400" rtl="0" eaLnBrk="1" latinLnBrk="0" hangingPunct="1">
              <a:lnSpc>
                <a:spcPct val="130000"/>
              </a:lnSpc>
              <a:spcBef>
                <a:spcPts val="0"/>
              </a:spcBef>
              <a:spcAft>
                <a:spcPts val="600"/>
              </a:spcAft>
              <a:buFont typeface="Arial" pitchFamily="34" charset="0"/>
              <a:buChar char="•"/>
              <a:defRPr sz="1400" kern="1200">
                <a:solidFill>
                  <a:srgbClr val="555555"/>
                </a:solidFill>
                <a:latin typeface="+mj-lt"/>
                <a:ea typeface="+mn-ea"/>
                <a:cs typeface="Arial" pitchFamily="34" charset="0"/>
              </a:defRPr>
            </a:lvl4pPr>
            <a:lvl5pPr marL="2057400" indent="-228600" algn="l" defTabSz="914400" rtl="0" eaLnBrk="1" latinLnBrk="0" hangingPunct="1">
              <a:lnSpc>
                <a:spcPct val="130000"/>
              </a:lnSpc>
              <a:spcBef>
                <a:spcPts val="0"/>
              </a:spcBef>
              <a:spcAft>
                <a:spcPts val="600"/>
              </a:spcAft>
              <a:buFont typeface="Arial" pitchFamily="34" charset="0"/>
              <a:buChar char="•"/>
              <a:defRPr sz="1200" kern="1200">
                <a:solidFill>
                  <a:srgbClr val="555555"/>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00" dirty="0"/>
              <a:t>Andelen utan insats behöver öka</a:t>
            </a:r>
          </a:p>
        </p:txBody>
      </p:sp>
    </p:spTree>
    <p:extLst>
      <p:ext uri="{BB962C8B-B14F-4D97-AF65-F5344CB8AC3E}">
        <p14:creationId xmlns:p14="http://schemas.microsoft.com/office/powerpoint/2010/main" val="2494593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2"/>
                                        </p:tgtEl>
                                        <p:attrNameLst>
                                          <p:attrName>style.visibility</p:attrName>
                                        </p:attrNameLst>
                                      </p:cBhvr>
                                      <p:to>
                                        <p:strVal val="visible"/>
                                      </p:to>
                                    </p:set>
                                    <p:animEffect transition="in" filter="fade">
                                      <p:cBhvr>
                                        <p:cTn id="7" dur="500"/>
                                        <p:tgtEl>
                                          <p:spTgt spid="682"/>
                                        </p:tgtEl>
                                      </p:cBhvr>
                                    </p:animEffect>
                                  </p:childTnLst>
                                </p:cTn>
                              </p:par>
                              <p:par>
                                <p:cTn id="8" presetID="1" presetClass="entr" presetSubtype="0" fill="hold" nodeType="withEffect">
                                  <p:stCondLst>
                                    <p:cond delay="0"/>
                                  </p:stCondLst>
                                  <p:childTnLst>
                                    <p:set>
                                      <p:cBhvr>
                                        <p:cTn id="9" dur="1" fill="hold">
                                          <p:stCondLst>
                                            <p:cond delay="0"/>
                                          </p:stCondLst>
                                        </p:cTn>
                                        <p:tgtEl>
                                          <p:spTgt spid="686"/>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584"/>
                                        </p:tgtEl>
                                        <p:attrNameLst>
                                          <p:attrName>style.visibility</p:attrName>
                                        </p:attrNameLst>
                                      </p:cBhvr>
                                      <p:to>
                                        <p:strVal val="visible"/>
                                      </p:to>
                                    </p:set>
                                    <p:animEffect transition="in" filter="fade">
                                      <p:cBhvr>
                                        <p:cTn id="12" dur="500"/>
                                        <p:tgtEl>
                                          <p:spTgt spid="584"/>
                                        </p:tgtEl>
                                      </p:cBhvr>
                                    </p:animEffect>
                                  </p:childTnLst>
                                </p:cTn>
                              </p:par>
                              <p:par>
                                <p:cTn id="13" presetID="10" presetClass="entr" presetSubtype="0" fill="hold" nodeType="withEffect">
                                  <p:stCondLst>
                                    <p:cond delay="0"/>
                                  </p:stCondLst>
                                  <p:childTnLst>
                                    <p:set>
                                      <p:cBhvr>
                                        <p:cTn id="14" dur="1" fill="hold">
                                          <p:stCondLst>
                                            <p:cond delay="0"/>
                                          </p:stCondLst>
                                        </p:cTn>
                                        <p:tgtEl>
                                          <p:spTgt spid="585"/>
                                        </p:tgtEl>
                                        <p:attrNameLst>
                                          <p:attrName>style.visibility</p:attrName>
                                        </p:attrNameLst>
                                      </p:cBhvr>
                                      <p:to>
                                        <p:strVal val="visible"/>
                                      </p:to>
                                    </p:set>
                                    <p:animEffect transition="in" filter="fade">
                                      <p:cBhvr>
                                        <p:cTn id="15" dur="500"/>
                                        <p:tgtEl>
                                          <p:spTgt spid="585"/>
                                        </p:tgtEl>
                                      </p:cBhvr>
                                    </p:animEffect>
                                  </p:childTnLst>
                                </p:cTn>
                              </p:par>
                              <p:par>
                                <p:cTn id="16" presetID="10" presetClass="entr" presetSubtype="0" fill="hold" nodeType="withEffect">
                                  <p:stCondLst>
                                    <p:cond delay="0"/>
                                  </p:stCondLst>
                                  <p:childTnLst>
                                    <p:set>
                                      <p:cBhvr>
                                        <p:cTn id="17" dur="1" fill="hold">
                                          <p:stCondLst>
                                            <p:cond delay="0"/>
                                          </p:stCondLst>
                                        </p:cTn>
                                        <p:tgtEl>
                                          <p:spTgt spid="680"/>
                                        </p:tgtEl>
                                        <p:attrNameLst>
                                          <p:attrName>style.visibility</p:attrName>
                                        </p:attrNameLst>
                                      </p:cBhvr>
                                      <p:to>
                                        <p:strVal val="visible"/>
                                      </p:to>
                                    </p:set>
                                    <p:animEffect transition="in" filter="fade">
                                      <p:cBhvr>
                                        <p:cTn id="18" dur="500"/>
                                        <p:tgtEl>
                                          <p:spTgt spid="680"/>
                                        </p:tgtEl>
                                      </p:cBhvr>
                                    </p:animEffect>
                                  </p:childTnLst>
                                </p:cTn>
                              </p:par>
                              <p:par>
                                <p:cTn id="19" presetID="10" presetClass="entr" presetSubtype="0" fill="hold" nodeType="withEffect">
                                  <p:stCondLst>
                                    <p:cond delay="0"/>
                                  </p:stCondLst>
                                  <p:childTnLst>
                                    <p:set>
                                      <p:cBhvr>
                                        <p:cTn id="20" dur="1" fill="hold">
                                          <p:stCondLst>
                                            <p:cond delay="0"/>
                                          </p:stCondLst>
                                        </p:cTn>
                                        <p:tgtEl>
                                          <p:spTgt spid="681"/>
                                        </p:tgtEl>
                                        <p:attrNameLst>
                                          <p:attrName>style.visibility</p:attrName>
                                        </p:attrNameLst>
                                      </p:cBhvr>
                                      <p:to>
                                        <p:strVal val="visible"/>
                                      </p:to>
                                    </p:set>
                                    <p:animEffect transition="in" filter="fade">
                                      <p:cBhvr>
                                        <p:cTn id="21" dur="500"/>
                                        <p:tgtEl>
                                          <p:spTgt spid="68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94"/>
                                        </p:tgtEl>
                                        <p:attrNameLst>
                                          <p:attrName>style.visibility</p:attrName>
                                        </p:attrNameLst>
                                      </p:cBhvr>
                                      <p:to>
                                        <p:strVal val="visible"/>
                                      </p:to>
                                    </p:set>
                                    <p:animEffect transition="in" filter="fade">
                                      <p:cBhvr>
                                        <p:cTn id="24" dur="500"/>
                                        <p:tgtEl>
                                          <p:spTgt spid="59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78"/>
                                        </p:tgtEl>
                                        <p:attrNameLst>
                                          <p:attrName>style.visibility</p:attrName>
                                        </p:attrNameLst>
                                      </p:cBhvr>
                                      <p:to>
                                        <p:strVal val="visible"/>
                                      </p:to>
                                    </p:set>
                                    <p:animEffect transition="in" filter="fade">
                                      <p:cBhvr>
                                        <p:cTn id="29" dur="500"/>
                                        <p:tgtEl>
                                          <p:spTgt spid="67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79"/>
                                        </p:tgtEl>
                                        <p:attrNameLst>
                                          <p:attrName>style.visibility</p:attrName>
                                        </p:attrNameLst>
                                      </p:cBhvr>
                                      <p:to>
                                        <p:strVal val="visible"/>
                                      </p:to>
                                    </p:set>
                                    <p:animEffect transition="in" filter="fade">
                                      <p:cBhvr>
                                        <p:cTn id="32" dur="500"/>
                                        <p:tgtEl>
                                          <p:spTgt spid="67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683"/>
                                        </p:tgtEl>
                                        <p:attrNameLst>
                                          <p:attrName>style.visibility</p:attrName>
                                        </p:attrNameLst>
                                      </p:cBhvr>
                                      <p:to>
                                        <p:strVal val="visible"/>
                                      </p:to>
                                    </p:set>
                                  </p:childTnLst>
                                </p:cTn>
                              </p:par>
                              <p:par>
                                <p:cTn id="35" presetID="63" presetClass="path" presetSubtype="0" accel="50000" decel="50000" fill="hold" nodeType="withEffect">
                                  <p:stCondLst>
                                    <p:cond delay="0"/>
                                  </p:stCondLst>
                                  <p:childTnLst>
                                    <p:animMotion origin="layout" path="M -0.00087 0.00154 L 0.54462 -0.03734 " pathEditMode="relative" rAng="0" ptsTypes="AA">
                                      <p:cBhvr>
                                        <p:cTn id="36" dur="2000" fill="hold"/>
                                        <p:tgtEl>
                                          <p:spTgt spid="680"/>
                                        </p:tgtEl>
                                        <p:attrNameLst>
                                          <p:attrName>ppt_x</p:attrName>
                                          <p:attrName>ppt_y</p:attrName>
                                        </p:attrNameLst>
                                      </p:cBhvr>
                                      <p:rCtr x="27274" y="-1944"/>
                                    </p:animMotion>
                                  </p:childTnLst>
                                </p:cTn>
                              </p:par>
                              <p:par>
                                <p:cTn id="37" presetID="63" presetClass="path" presetSubtype="0" accel="50000" decel="50000" fill="hold" nodeType="withEffect">
                                  <p:stCondLst>
                                    <p:cond delay="0"/>
                                  </p:stCondLst>
                                  <p:childTnLst>
                                    <p:animMotion origin="layout" path="M 4.44444E-6 0.00154 L 0.38993 -0.08086 " pathEditMode="relative" rAng="0" ptsTypes="AA">
                                      <p:cBhvr>
                                        <p:cTn id="38" dur="2000" fill="hold"/>
                                        <p:tgtEl>
                                          <p:spTgt spid="681"/>
                                        </p:tgtEl>
                                        <p:attrNameLst>
                                          <p:attrName>ppt_x</p:attrName>
                                          <p:attrName>ppt_y</p:attrName>
                                        </p:attrNameLst>
                                      </p:cBhvr>
                                      <p:rCtr x="19497" y="-4136"/>
                                    </p:animMotion>
                                  </p:childTnLst>
                                </p:cTn>
                              </p:par>
                              <p:par>
                                <p:cTn id="39" presetID="63" presetClass="path" presetSubtype="0" accel="50000" decel="50000" fill="hold" nodeType="withEffect">
                                  <p:stCondLst>
                                    <p:cond delay="0"/>
                                  </p:stCondLst>
                                  <p:childTnLst>
                                    <p:animMotion origin="layout" path="M -2.5E-6 -3.20988E-6 L 0.32674 0.04939 " pathEditMode="relative" rAng="0" ptsTypes="AA">
                                      <p:cBhvr>
                                        <p:cTn id="40" dur="2000" fill="hold"/>
                                        <p:tgtEl>
                                          <p:spTgt spid="682"/>
                                        </p:tgtEl>
                                        <p:attrNameLst>
                                          <p:attrName>ppt_x</p:attrName>
                                          <p:attrName>ppt_y</p:attrName>
                                        </p:attrNameLst>
                                      </p:cBhvr>
                                      <p:rCtr x="16337" y="2469"/>
                                    </p:animMotion>
                                  </p:childTnLst>
                                </p:cTn>
                              </p:par>
                              <p:par>
                                <p:cTn id="41" presetID="42" presetClass="path" presetSubtype="0" accel="50000" decel="50000" fill="hold" nodeType="withEffect">
                                  <p:stCondLst>
                                    <p:cond delay="0"/>
                                  </p:stCondLst>
                                  <p:childTnLst>
                                    <p:animMotion origin="layout" path="M -0.00573 -3.20988E-6 L 0.60052 0.04939 " pathEditMode="relative" rAng="0" ptsTypes="AA">
                                      <p:cBhvr>
                                        <p:cTn id="42" dur="2000" fill="hold"/>
                                        <p:tgtEl>
                                          <p:spTgt spid="585"/>
                                        </p:tgtEl>
                                        <p:attrNameLst>
                                          <p:attrName>ppt_x</p:attrName>
                                          <p:attrName>ppt_y</p:attrName>
                                        </p:attrNameLst>
                                      </p:cBhvr>
                                      <p:rCtr x="30312" y="2469"/>
                                    </p:animMotion>
                                  </p:childTnLst>
                                </p:cTn>
                              </p:par>
                            </p:childTnLst>
                          </p:cTn>
                        </p:par>
                        <p:par>
                          <p:cTn id="43" fill="hold">
                            <p:stCondLst>
                              <p:cond delay="2000"/>
                            </p:stCondLst>
                            <p:childTnLst>
                              <p:par>
                                <p:cTn id="44" presetID="1" presetClass="exit" presetSubtype="0" fill="hold" nodeType="afterEffect">
                                  <p:stCondLst>
                                    <p:cond delay="0"/>
                                  </p:stCondLst>
                                  <p:childTnLst>
                                    <p:set>
                                      <p:cBhvr>
                                        <p:cTn id="45" dur="1" fill="hold">
                                          <p:stCondLst>
                                            <p:cond delay="0"/>
                                          </p:stCondLst>
                                        </p:cTn>
                                        <p:tgtEl>
                                          <p:spTgt spid="682"/>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58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68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681"/>
                                        </p:tgtEl>
                                        <p:attrNameLst>
                                          <p:attrName>style.visibility</p:attrName>
                                        </p:attrNameLst>
                                      </p:cBhvr>
                                      <p:to>
                                        <p:strVal val="hidden"/>
                                      </p:to>
                                    </p:se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 grpId="0"/>
      <p:bldP spid="594" grpId="0"/>
      <p:bldP spid="678" grpId="0"/>
      <p:bldP spid="683" grpId="0" animBg="1"/>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 17">
            <a:extLst>
              <a:ext uri="{FF2B5EF4-FFF2-40B4-BE49-F238E27FC236}">
                <a16:creationId xmlns:a16="http://schemas.microsoft.com/office/drawing/2014/main" id="{77D889B8-1DFE-3A40-F789-A222E466B4D5}"/>
              </a:ext>
            </a:extLst>
          </p:cNvPr>
          <p:cNvGrpSpPr>
            <a:grpSpLocks noChangeAspect="1"/>
          </p:cNvGrpSpPr>
          <p:nvPr/>
        </p:nvGrpSpPr>
        <p:grpSpPr>
          <a:xfrm>
            <a:off x="7727706" y="1536257"/>
            <a:ext cx="767706" cy="786096"/>
            <a:chOff x="4254025" y="3667124"/>
            <a:chExt cx="778381" cy="786096"/>
          </a:xfrm>
        </p:grpSpPr>
        <p:pic>
          <p:nvPicPr>
            <p:cNvPr id="16" name="Bildobjekt 15">
              <a:extLst>
                <a:ext uri="{FF2B5EF4-FFF2-40B4-BE49-F238E27FC236}">
                  <a16:creationId xmlns:a16="http://schemas.microsoft.com/office/drawing/2014/main" id="{0450C24C-0041-FC32-4201-23DF5F263F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285" t="48806" r="11613" b="10315"/>
            <a:stretch/>
          </p:blipFill>
          <p:spPr>
            <a:xfrm>
              <a:off x="4254025" y="3667124"/>
              <a:ext cx="778381" cy="767301"/>
            </a:xfrm>
            <a:prstGeom prst="rect">
              <a:avLst/>
            </a:prstGeom>
          </p:spPr>
        </p:pic>
        <p:sp>
          <p:nvSpPr>
            <p:cNvPr id="17" name="Platshållare för text 12">
              <a:extLst>
                <a:ext uri="{FF2B5EF4-FFF2-40B4-BE49-F238E27FC236}">
                  <a16:creationId xmlns:a16="http://schemas.microsoft.com/office/drawing/2014/main" id="{4BA58E24-4107-D70C-DB12-10C378D8717D}"/>
                </a:ext>
              </a:extLst>
            </p:cNvPr>
            <p:cNvSpPr txBox="1">
              <a:spLocks/>
            </p:cNvSpPr>
            <p:nvPr/>
          </p:nvSpPr>
          <p:spPr>
            <a:xfrm rot="20940000">
              <a:off x="4346113" y="3796272"/>
              <a:ext cx="616485" cy="656948"/>
            </a:xfrm>
            <a:prstGeom prst="rect">
              <a:avLst/>
            </a:prstGeom>
          </p:spPr>
          <p:txBody>
            <a:bodyPr lIns="91440" tIns="45720" rIns="91440" bIns="45720" anchor="t"/>
            <a:lstStyle>
              <a:lvl1pPr marL="0" indent="0" algn="ctr" defTabSz="914400" rtl="0" eaLnBrk="1" latinLnBrk="0" hangingPunct="1">
                <a:lnSpc>
                  <a:spcPct val="100000"/>
                </a:lnSpc>
                <a:spcBef>
                  <a:spcPts val="0"/>
                </a:spcBef>
                <a:spcAft>
                  <a:spcPts val="600"/>
                </a:spcAft>
                <a:buFont typeface="Arial" pitchFamily="34" charset="0"/>
                <a:buNone/>
                <a:defRPr sz="1900" b="1" i="1" kern="1200" baseline="0">
                  <a:solidFill>
                    <a:schemeClr val="bg1"/>
                  </a:solidFill>
                  <a:latin typeface="+mj-lt"/>
                  <a:ea typeface="+mn-ea"/>
                  <a:cs typeface="Arial" pitchFamily="34" charset="0"/>
                </a:defRPr>
              </a:lvl1pPr>
              <a:lvl2pPr marL="742950" indent="-285750" algn="l" defTabSz="914400" rtl="0" eaLnBrk="1" latinLnBrk="0" hangingPunct="1">
                <a:lnSpc>
                  <a:spcPct val="130000"/>
                </a:lnSpc>
                <a:spcBef>
                  <a:spcPts val="0"/>
                </a:spcBef>
                <a:spcAft>
                  <a:spcPts val="600"/>
                </a:spcAft>
                <a:buFont typeface="Arial" pitchFamily="34" charset="0"/>
                <a:buChar char="•"/>
                <a:defRPr sz="1800" kern="1200">
                  <a:solidFill>
                    <a:srgbClr val="555555"/>
                  </a:solidFill>
                  <a:latin typeface="+mj-lt"/>
                  <a:ea typeface="+mn-ea"/>
                  <a:cs typeface="Arial" pitchFamily="34" charset="0"/>
                </a:defRPr>
              </a:lvl2pPr>
              <a:lvl3pPr marL="1143000" indent="-228600" algn="l" defTabSz="914400" rtl="0" eaLnBrk="1" latinLnBrk="0" hangingPunct="1">
                <a:lnSpc>
                  <a:spcPct val="130000"/>
                </a:lnSpc>
                <a:spcBef>
                  <a:spcPts val="0"/>
                </a:spcBef>
                <a:spcAft>
                  <a:spcPts val="600"/>
                </a:spcAft>
                <a:buFont typeface="Arial" pitchFamily="34" charset="0"/>
                <a:buChar char="•"/>
                <a:defRPr sz="1600" kern="1200">
                  <a:solidFill>
                    <a:srgbClr val="555555"/>
                  </a:solidFill>
                  <a:latin typeface="+mj-lt"/>
                  <a:ea typeface="+mn-ea"/>
                  <a:cs typeface="Arial" pitchFamily="34" charset="0"/>
                </a:defRPr>
              </a:lvl3pPr>
              <a:lvl4pPr marL="1600200" indent="-228600" algn="l" defTabSz="914400" rtl="0" eaLnBrk="1" latinLnBrk="0" hangingPunct="1">
                <a:lnSpc>
                  <a:spcPct val="130000"/>
                </a:lnSpc>
                <a:spcBef>
                  <a:spcPts val="0"/>
                </a:spcBef>
                <a:spcAft>
                  <a:spcPts val="600"/>
                </a:spcAft>
                <a:buFont typeface="Arial" pitchFamily="34" charset="0"/>
                <a:buChar char="•"/>
                <a:defRPr sz="1400" kern="1200">
                  <a:solidFill>
                    <a:srgbClr val="555555"/>
                  </a:solidFill>
                  <a:latin typeface="+mj-lt"/>
                  <a:ea typeface="+mn-ea"/>
                  <a:cs typeface="Arial" pitchFamily="34" charset="0"/>
                </a:defRPr>
              </a:lvl4pPr>
              <a:lvl5pPr marL="2057400" indent="-228600" algn="l" defTabSz="914400" rtl="0" eaLnBrk="1" latinLnBrk="0" hangingPunct="1">
                <a:lnSpc>
                  <a:spcPct val="130000"/>
                </a:lnSpc>
                <a:spcBef>
                  <a:spcPts val="0"/>
                </a:spcBef>
                <a:spcAft>
                  <a:spcPts val="600"/>
                </a:spcAft>
                <a:buFont typeface="Arial" pitchFamily="34" charset="0"/>
                <a:buChar char="•"/>
                <a:defRPr sz="1200" kern="1200">
                  <a:solidFill>
                    <a:srgbClr val="555555"/>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900">
                  <a:cs typeface="Arial"/>
                </a:rPr>
                <a:t>Ökning med 30%</a:t>
              </a:r>
            </a:p>
          </p:txBody>
        </p:sp>
      </p:grpSp>
      <p:grpSp>
        <p:nvGrpSpPr>
          <p:cNvPr id="59" name="Grupp 58">
            <a:extLst>
              <a:ext uri="{FF2B5EF4-FFF2-40B4-BE49-F238E27FC236}">
                <a16:creationId xmlns:a16="http://schemas.microsoft.com/office/drawing/2014/main" id="{62AB5B71-E26E-A0CF-7D5B-0F1CFD4D92A6}"/>
              </a:ext>
            </a:extLst>
          </p:cNvPr>
          <p:cNvGrpSpPr>
            <a:grpSpLocks noChangeAspect="1"/>
          </p:cNvGrpSpPr>
          <p:nvPr/>
        </p:nvGrpSpPr>
        <p:grpSpPr>
          <a:xfrm>
            <a:off x="457941" y="1785315"/>
            <a:ext cx="5182962" cy="288000"/>
            <a:chOff x="317203" y="1227340"/>
            <a:chExt cx="4535092" cy="252000"/>
          </a:xfrm>
        </p:grpSpPr>
        <p:pic>
          <p:nvPicPr>
            <p:cNvPr id="2" name="Bild 1" descr="Grupp med hel fyllning">
              <a:extLst>
                <a:ext uri="{FF2B5EF4-FFF2-40B4-BE49-F238E27FC236}">
                  <a16:creationId xmlns:a16="http://schemas.microsoft.com/office/drawing/2014/main" id="{1EBD5815-A22A-3D92-9148-AB7B2DE2A4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4327" y="1227340"/>
              <a:ext cx="251999" cy="251999"/>
            </a:xfrm>
            <a:prstGeom prst="rect">
              <a:avLst/>
            </a:prstGeom>
          </p:spPr>
        </p:pic>
        <p:grpSp>
          <p:nvGrpSpPr>
            <p:cNvPr id="3" name="Grupp 2">
              <a:extLst>
                <a:ext uri="{FF2B5EF4-FFF2-40B4-BE49-F238E27FC236}">
                  <a16:creationId xmlns:a16="http://schemas.microsoft.com/office/drawing/2014/main" id="{76D854BC-4A00-9050-7FC2-E83BFCC61C3A}"/>
                </a:ext>
              </a:extLst>
            </p:cNvPr>
            <p:cNvGrpSpPr/>
            <p:nvPr/>
          </p:nvGrpSpPr>
          <p:grpSpPr>
            <a:xfrm>
              <a:off x="317203" y="1227341"/>
              <a:ext cx="2161066" cy="251999"/>
              <a:chOff x="419105" y="4373697"/>
              <a:chExt cx="2895803" cy="337675"/>
            </a:xfrm>
          </p:grpSpPr>
          <p:pic>
            <p:nvPicPr>
              <p:cNvPr id="4" name="Bild 3" descr="Grupp med hel fyllning">
                <a:extLst>
                  <a:ext uri="{FF2B5EF4-FFF2-40B4-BE49-F238E27FC236}">
                    <a16:creationId xmlns:a16="http://schemas.microsoft.com/office/drawing/2014/main" id="{5E6C2D4E-C11F-89A5-5C7D-C8D4A14EB03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105" y="4373697"/>
                <a:ext cx="337675" cy="337675"/>
              </a:xfrm>
              <a:prstGeom prst="rect">
                <a:avLst/>
              </a:prstGeom>
            </p:spPr>
          </p:pic>
          <p:pic>
            <p:nvPicPr>
              <p:cNvPr id="5" name="Bild 4" descr="Grupp med hel fyllning">
                <a:extLst>
                  <a:ext uri="{FF2B5EF4-FFF2-40B4-BE49-F238E27FC236}">
                    <a16:creationId xmlns:a16="http://schemas.microsoft.com/office/drawing/2014/main" id="{97841EF1-1F73-971F-3855-F9C02F285F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341" y="4373697"/>
                <a:ext cx="337675" cy="337675"/>
              </a:xfrm>
              <a:prstGeom prst="rect">
                <a:avLst/>
              </a:prstGeom>
            </p:spPr>
          </p:pic>
          <p:pic>
            <p:nvPicPr>
              <p:cNvPr id="6" name="Bild 5" descr="Grupp med hel fyllning">
                <a:extLst>
                  <a:ext uri="{FF2B5EF4-FFF2-40B4-BE49-F238E27FC236}">
                    <a16:creationId xmlns:a16="http://schemas.microsoft.com/office/drawing/2014/main" id="{AB47A979-559B-4878-9DF0-350E88596E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7577" y="4373697"/>
                <a:ext cx="337675" cy="337675"/>
              </a:xfrm>
              <a:prstGeom prst="rect">
                <a:avLst/>
              </a:prstGeom>
            </p:spPr>
          </p:pic>
          <p:pic>
            <p:nvPicPr>
              <p:cNvPr id="7" name="Bild 6" descr="Grupp med hel fyllning">
                <a:extLst>
                  <a:ext uri="{FF2B5EF4-FFF2-40B4-BE49-F238E27FC236}">
                    <a16:creationId xmlns:a16="http://schemas.microsoft.com/office/drawing/2014/main" id="{D5596E07-AD6A-627B-ED48-A357DE1281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813" y="4373697"/>
                <a:ext cx="337675" cy="337675"/>
              </a:xfrm>
              <a:prstGeom prst="rect">
                <a:avLst/>
              </a:prstGeom>
            </p:spPr>
          </p:pic>
          <p:pic>
            <p:nvPicPr>
              <p:cNvPr id="8" name="Bild 7" descr="Grupp med hel fyllning">
                <a:extLst>
                  <a:ext uri="{FF2B5EF4-FFF2-40B4-BE49-F238E27FC236}">
                    <a16:creationId xmlns:a16="http://schemas.microsoft.com/office/drawing/2014/main" id="{EBC6C94C-BBC1-6493-8B30-E8D7E9B163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6049" y="4373697"/>
                <a:ext cx="337675" cy="337675"/>
              </a:xfrm>
              <a:prstGeom prst="rect">
                <a:avLst/>
              </a:prstGeom>
            </p:spPr>
          </p:pic>
          <p:pic>
            <p:nvPicPr>
              <p:cNvPr id="9" name="Bild 8" descr="Grupp med hel fyllning">
                <a:extLst>
                  <a:ext uri="{FF2B5EF4-FFF2-40B4-BE49-F238E27FC236}">
                    <a16:creationId xmlns:a16="http://schemas.microsoft.com/office/drawing/2014/main" id="{56C09BE7-72D6-BA88-44FA-48D1DBE4AE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0285" y="4373697"/>
                <a:ext cx="337675" cy="337675"/>
              </a:xfrm>
              <a:prstGeom prst="rect">
                <a:avLst/>
              </a:prstGeom>
            </p:spPr>
          </p:pic>
          <p:pic>
            <p:nvPicPr>
              <p:cNvPr id="10" name="Bild 9" descr="Grupp med hel fyllning">
                <a:extLst>
                  <a:ext uri="{FF2B5EF4-FFF2-40B4-BE49-F238E27FC236}">
                    <a16:creationId xmlns:a16="http://schemas.microsoft.com/office/drawing/2014/main" id="{76B272B5-147C-6CBC-93E5-9B9EC3DB972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24521" y="4373697"/>
                <a:ext cx="337675" cy="337675"/>
              </a:xfrm>
              <a:prstGeom prst="rect">
                <a:avLst/>
              </a:prstGeom>
            </p:spPr>
          </p:pic>
          <p:pic>
            <p:nvPicPr>
              <p:cNvPr id="11" name="Bild 10" descr="Grupp med hel fyllning">
                <a:extLst>
                  <a:ext uri="{FF2B5EF4-FFF2-40B4-BE49-F238E27FC236}">
                    <a16:creationId xmlns:a16="http://schemas.microsoft.com/office/drawing/2014/main" id="{E24EC1C8-08B7-97FB-8971-3BAC9A6738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8757" y="4373697"/>
                <a:ext cx="337675" cy="337675"/>
              </a:xfrm>
              <a:prstGeom prst="rect">
                <a:avLst/>
              </a:prstGeom>
            </p:spPr>
          </p:pic>
          <p:pic>
            <p:nvPicPr>
              <p:cNvPr id="12" name="Bild 11" descr="Grupp med hel fyllning">
                <a:extLst>
                  <a:ext uri="{FF2B5EF4-FFF2-40B4-BE49-F238E27FC236}">
                    <a16:creationId xmlns:a16="http://schemas.microsoft.com/office/drawing/2014/main" id="{C4728BB9-6891-4F70-454C-F4B1E08375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2993" y="4373697"/>
                <a:ext cx="337675" cy="337675"/>
              </a:xfrm>
              <a:prstGeom prst="rect">
                <a:avLst/>
              </a:prstGeom>
            </p:spPr>
          </p:pic>
          <p:pic>
            <p:nvPicPr>
              <p:cNvPr id="13" name="Bild 12" descr="Grupp med hel fyllning">
                <a:extLst>
                  <a:ext uri="{FF2B5EF4-FFF2-40B4-BE49-F238E27FC236}">
                    <a16:creationId xmlns:a16="http://schemas.microsoft.com/office/drawing/2014/main" id="{5BC837E7-D47D-57E6-176A-141964C270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7233" y="4373697"/>
                <a:ext cx="337675" cy="337675"/>
              </a:xfrm>
              <a:prstGeom prst="rect">
                <a:avLst/>
              </a:prstGeom>
            </p:spPr>
          </p:pic>
        </p:grpSp>
        <p:grpSp>
          <p:nvGrpSpPr>
            <p:cNvPr id="20" name="Grupp 19">
              <a:extLst>
                <a:ext uri="{FF2B5EF4-FFF2-40B4-BE49-F238E27FC236}">
                  <a16:creationId xmlns:a16="http://schemas.microsoft.com/office/drawing/2014/main" id="{16BF73E9-C37F-628B-35BB-B0DA437DF6E3}"/>
                </a:ext>
              </a:extLst>
            </p:cNvPr>
            <p:cNvGrpSpPr/>
            <p:nvPr/>
          </p:nvGrpSpPr>
          <p:grpSpPr>
            <a:xfrm>
              <a:off x="2438549" y="1227341"/>
              <a:ext cx="2161066" cy="251999"/>
              <a:chOff x="419105" y="4373697"/>
              <a:chExt cx="2895803" cy="337675"/>
            </a:xfrm>
          </p:grpSpPr>
          <p:pic>
            <p:nvPicPr>
              <p:cNvPr id="21" name="Bild 20" descr="Grupp med hel fyllning">
                <a:extLst>
                  <a:ext uri="{FF2B5EF4-FFF2-40B4-BE49-F238E27FC236}">
                    <a16:creationId xmlns:a16="http://schemas.microsoft.com/office/drawing/2014/main" id="{FC059F31-3197-C28E-2483-9E68E938BD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105" y="4373697"/>
                <a:ext cx="337675" cy="337675"/>
              </a:xfrm>
              <a:prstGeom prst="rect">
                <a:avLst/>
              </a:prstGeom>
            </p:spPr>
          </p:pic>
          <p:pic>
            <p:nvPicPr>
              <p:cNvPr id="22" name="Bild 21" descr="Grupp med hel fyllning">
                <a:extLst>
                  <a:ext uri="{FF2B5EF4-FFF2-40B4-BE49-F238E27FC236}">
                    <a16:creationId xmlns:a16="http://schemas.microsoft.com/office/drawing/2014/main" id="{4FA831F0-7E04-11D1-13FA-EED076E807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341" y="4373697"/>
                <a:ext cx="337675" cy="337675"/>
              </a:xfrm>
              <a:prstGeom prst="rect">
                <a:avLst/>
              </a:prstGeom>
            </p:spPr>
          </p:pic>
          <p:pic>
            <p:nvPicPr>
              <p:cNvPr id="23" name="Bild 22" descr="Grupp med hel fyllning">
                <a:extLst>
                  <a:ext uri="{FF2B5EF4-FFF2-40B4-BE49-F238E27FC236}">
                    <a16:creationId xmlns:a16="http://schemas.microsoft.com/office/drawing/2014/main" id="{975BCF92-296A-64D2-D344-C8150145F3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7577" y="4373697"/>
                <a:ext cx="337675" cy="337675"/>
              </a:xfrm>
              <a:prstGeom prst="rect">
                <a:avLst/>
              </a:prstGeom>
            </p:spPr>
          </p:pic>
          <p:pic>
            <p:nvPicPr>
              <p:cNvPr id="24" name="Bild 23" descr="Grupp med hel fyllning">
                <a:extLst>
                  <a:ext uri="{FF2B5EF4-FFF2-40B4-BE49-F238E27FC236}">
                    <a16:creationId xmlns:a16="http://schemas.microsoft.com/office/drawing/2014/main" id="{FD9145AF-63F2-B2B3-A2AD-11A9EDAA95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813" y="4373697"/>
                <a:ext cx="337675" cy="337675"/>
              </a:xfrm>
              <a:prstGeom prst="rect">
                <a:avLst/>
              </a:prstGeom>
            </p:spPr>
          </p:pic>
          <p:pic>
            <p:nvPicPr>
              <p:cNvPr id="25" name="Bild 24" descr="Grupp med hel fyllning">
                <a:extLst>
                  <a:ext uri="{FF2B5EF4-FFF2-40B4-BE49-F238E27FC236}">
                    <a16:creationId xmlns:a16="http://schemas.microsoft.com/office/drawing/2014/main" id="{C8929132-4423-2EA6-1F96-BB1F13F082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6049" y="4373697"/>
                <a:ext cx="337675" cy="337675"/>
              </a:xfrm>
              <a:prstGeom prst="rect">
                <a:avLst/>
              </a:prstGeom>
            </p:spPr>
          </p:pic>
          <p:pic>
            <p:nvPicPr>
              <p:cNvPr id="26" name="Bild 25" descr="Grupp med hel fyllning">
                <a:extLst>
                  <a:ext uri="{FF2B5EF4-FFF2-40B4-BE49-F238E27FC236}">
                    <a16:creationId xmlns:a16="http://schemas.microsoft.com/office/drawing/2014/main" id="{8CB814F6-8963-98FA-BD0D-3CBBA03700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0285" y="4373697"/>
                <a:ext cx="337675" cy="337675"/>
              </a:xfrm>
              <a:prstGeom prst="rect">
                <a:avLst/>
              </a:prstGeom>
            </p:spPr>
          </p:pic>
          <p:pic>
            <p:nvPicPr>
              <p:cNvPr id="27" name="Bild 26" descr="Grupp med hel fyllning">
                <a:extLst>
                  <a:ext uri="{FF2B5EF4-FFF2-40B4-BE49-F238E27FC236}">
                    <a16:creationId xmlns:a16="http://schemas.microsoft.com/office/drawing/2014/main" id="{1C4A146E-1EE3-6B35-C9C8-20E06D5997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24521" y="4373697"/>
                <a:ext cx="337675" cy="337675"/>
              </a:xfrm>
              <a:prstGeom prst="rect">
                <a:avLst/>
              </a:prstGeom>
            </p:spPr>
          </p:pic>
          <p:pic>
            <p:nvPicPr>
              <p:cNvPr id="28" name="Bild 27" descr="Grupp med hel fyllning">
                <a:extLst>
                  <a:ext uri="{FF2B5EF4-FFF2-40B4-BE49-F238E27FC236}">
                    <a16:creationId xmlns:a16="http://schemas.microsoft.com/office/drawing/2014/main" id="{965EF649-EA03-8D11-29D6-7794A46372D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8757" y="4373697"/>
                <a:ext cx="337675" cy="337675"/>
              </a:xfrm>
              <a:prstGeom prst="rect">
                <a:avLst/>
              </a:prstGeom>
            </p:spPr>
          </p:pic>
          <p:pic>
            <p:nvPicPr>
              <p:cNvPr id="29" name="Bild 28" descr="Grupp med hel fyllning">
                <a:extLst>
                  <a:ext uri="{FF2B5EF4-FFF2-40B4-BE49-F238E27FC236}">
                    <a16:creationId xmlns:a16="http://schemas.microsoft.com/office/drawing/2014/main" id="{B6FD8FA3-68AC-D8DD-B880-BAD7D6A396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2993" y="4373697"/>
                <a:ext cx="337675" cy="337675"/>
              </a:xfrm>
              <a:prstGeom prst="rect">
                <a:avLst/>
              </a:prstGeom>
            </p:spPr>
          </p:pic>
          <p:pic>
            <p:nvPicPr>
              <p:cNvPr id="30" name="Bild 29" descr="Grupp med hel fyllning">
                <a:extLst>
                  <a:ext uri="{FF2B5EF4-FFF2-40B4-BE49-F238E27FC236}">
                    <a16:creationId xmlns:a16="http://schemas.microsoft.com/office/drawing/2014/main" id="{FA25D069-3A1D-FD32-345A-4157687DE0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7233" y="4373697"/>
                <a:ext cx="337675" cy="337675"/>
              </a:xfrm>
              <a:prstGeom prst="rect">
                <a:avLst/>
              </a:prstGeom>
            </p:spPr>
          </p:pic>
        </p:grpSp>
        <p:pic>
          <p:nvPicPr>
            <p:cNvPr id="31" name="Bild 30" descr="Grupp med hel fyllning">
              <a:extLst>
                <a:ext uri="{FF2B5EF4-FFF2-40B4-BE49-F238E27FC236}">
                  <a16:creationId xmlns:a16="http://schemas.microsoft.com/office/drawing/2014/main" id="{23570307-6CF2-4746-B56D-BAF7DA61D164}"/>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 r="70149"/>
            <a:stretch/>
          </p:blipFill>
          <p:spPr>
            <a:xfrm>
              <a:off x="4777070" y="1227340"/>
              <a:ext cx="75225" cy="251999"/>
            </a:xfrm>
            <a:prstGeom prst="rect">
              <a:avLst/>
            </a:prstGeom>
          </p:spPr>
        </p:pic>
      </p:grpSp>
      <p:sp>
        <p:nvSpPr>
          <p:cNvPr id="33" name="textruta 32">
            <a:extLst>
              <a:ext uri="{FF2B5EF4-FFF2-40B4-BE49-F238E27FC236}">
                <a16:creationId xmlns:a16="http://schemas.microsoft.com/office/drawing/2014/main" id="{7D0DFD41-05CF-520C-350F-DEB4B483B8A2}"/>
              </a:ext>
            </a:extLst>
          </p:cNvPr>
          <p:cNvSpPr txBox="1"/>
          <p:nvPr/>
        </p:nvSpPr>
        <p:spPr>
          <a:xfrm>
            <a:off x="408258" y="1451605"/>
            <a:ext cx="3378469" cy="307777"/>
          </a:xfrm>
          <a:prstGeom prst="rect">
            <a:avLst/>
          </a:prstGeom>
          <a:noFill/>
        </p:spPr>
        <p:txBody>
          <a:bodyPr wrap="square">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555555"/>
                </a:solidFill>
                <a:effectLst/>
                <a:uLnTx/>
                <a:uFillTx/>
                <a:latin typeface="Calibri"/>
                <a:ea typeface="+mn-ea"/>
                <a:cs typeface="+mn-cs"/>
              </a:rPr>
              <a:t>Antal pågående ärenden SSK</a:t>
            </a:r>
          </a:p>
        </p:txBody>
      </p:sp>
      <p:sp>
        <p:nvSpPr>
          <p:cNvPr id="34" name="textruta 33">
            <a:extLst>
              <a:ext uri="{FF2B5EF4-FFF2-40B4-BE49-F238E27FC236}">
                <a16:creationId xmlns:a16="http://schemas.microsoft.com/office/drawing/2014/main" id="{3014117A-CA98-290E-F1A2-F99E8662E6C2}"/>
              </a:ext>
            </a:extLst>
          </p:cNvPr>
          <p:cNvSpPr txBox="1"/>
          <p:nvPr/>
        </p:nvSpPr>
        <p:spPr>
          <a:xfrm>
            <a:off x="4382203" y="1450059"/>
            <a:ext cx="1471706" cy="415498"/>
          </a:xfrm>
          <a:prstGeom prst="rect">
            <a:avLst/>
          </a:prstGeom>
          <a:noFill/>
        </p:spPr>
        <p:txBody>
          <a:bodyPr wrap="square" lIns="91440" tIns="45720" rIns="91440" bIns="45720" anchor="t">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lang="sv-SE" sz="1200">
                <a:solidFill>
                  <a:srgbClr val="555555"/>
                </a:solidFill>
                <a:latin typeface="Calibri"/>
              </a:rPr>
              <a:t>2020</a:t>
            </a:r>
            <a:endParaRPr kumimoji="0" lang="sv-SE" sz="1200" b="0" i="0" u="none" strike="noStrike" kern="1200" cap="none" spc="0" normalizeH="0" baseline="0" noProof="0">
              <a:ln>
                <a:noFill/>
              </a:ln>
              <a:solidFill>
                <a:srgbClr val="555555"/>
              </a:solidFill>
              <a:effectLst/>
              <a:uLnTx/>
              <a:uFillTx/>
              <a:latin typeface="Calibri"/>
              <a:ea typeface="+mn-ea"/>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lang="sv-SE" sz="900">
                <a:solidFill>
                  <a:srgbClr val="555555"/>
                </a:solidFill>
                <a:latin typeface="Calibri"/>
              </a:rPr>
              <a:t>890</a:t>
            </a:r>
            <a:r>
              <a:rPr lang="sv-SE" sz="900" noProof="0">
                <a:solidFill>
                  <a:srgbClr val="555555"/>
                </a:solidFill>
                <a:latin typeface="Calibri"/>
              </a:rPr>
              <a:t> inskrivna i snitt/mån</a:t>
            </a:r>
            <a:endParaRPr lang="sv-SE" sz="900" b="0" i="0" u="none" strike="noStrike" kern="1200" cap="none" spc="0" normalizeH="0" baseline="0" noProof="0">
              <a:ln>
                <a:noFill/>
              </a:ln>
              <a:solidFill>
                <a:srgbClr val="555555"/>
              </a:solidFill>
              <a:effectLst/>
              <a:uLnTx/>
              <a:uFillTx/>
              <a:latin typeface="Calibri"/>
              <a:ea typeface="Calibri"/>
              <a:cs typeface="Calibri"/>
            </a:endParaRPr>
          </a:p>
        </p:txBody>
      </p:sp>
      <p:grpSp>
        <p:nvGrpSpPr>
          <p:cNvPr id="63" name="Grupp 62">
            <a:extLst>
              <a:ext uri="{FF2B5EF4-FFF2-40B4-BE49-F238E27FC236}">
                <a16:creationId xmlns:a16="http://schemas.microsoft.com/office/drawing/2014/main" id="{34078B0F-14C4-C318-2DE8-77DAF374A683}"/>
              </a:ext>
            </a:extLst>
          </p:cNvPr>
          <p:cNvGrpSpPr/>
          <p:nvPr/>
        </p:nvGrpSpPr>
        <p:grpSpPr>
          <a:xfrm>
            <a:off x="571796" y="5452529"/>
            <a:ext cx="2469790" cy="287999"/>
            <a:chOff x="419105" y="4373697"/>
            <a:chExt cx="2895803" cy="337675"/>
          </a:xfrm>
        </p:grpSpPr>
        <p:pic>
          <p:nvPicPr>
            <p:cNvPr id="76" name="Bild 75" descr="Grupp med hel fyllning">
              <a:extLst>
                <a:ext uri="{FF2B5EF4-FFF2-40B4-BE49-F238E27FC236}">
                  <a16:creationId xmlns:a16="http://schemas.microsoft.com/office/drawing/2014/main" id="{7F016CA4-39E0-AF0A-2907-DAD7B665A0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105" y="4373697"/>
              <a:ext cx="337675" cy="337675"/>
            </a:xfrm>
            <a:prstGeom prst="rect">
              <a:avLst/>
            </a:prstGeom>
          </p:spPr>
        </p:pic>
        <p:pic>
          <p:nvPicPr>
            <p:cNvPr id="77" name="Bild 76" descr="Grupp med hel fyllning">
              <a:extLst>
                <a:ext uri="{FF2B5EF4-FFF2-40B4-BE49-F238E27FC236}">
                  <a16:creationId xmlns:a16="http://schemas.microsoft.com/office/drawing/2014/main" id="{428BE44B-A153-B52A-EA65-29E9721B2C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341" y="4373697"/>
              <a:ext cx="337675" cy="337675"/>
            </a:xfrm>
            <a:prstGeom prst="rect">
              <a:avLst/>
            </a:prstGeom>
          </p:spPr>
        </p:pic>
        <p:pic>
          <p:nvPicPr>
            <p:cNvPr id="78" name="Bild 77" descr="Grupp med hel fyllning">
              <a:extLst>
                <a:ext uri="{FF2B5EF4-FFF2-40B4-BE49-F238E27FC236}">
                  <a16:creationId xmlns:a16="http://schemas.microsoft.com/office/drawing/2014/main" id="{FB095997-78FB-45A4-1430-E934413FFA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7577" y="4373697"/>
              <a:ext cx="337675" cy="337675"/>
            </a:xfrm>
            <a:prstGeom prst="rect">
              <a:avLst/>
            </a:prstGeom>
          </p:spPr>
        </p:pic>
        <p:pic>
          <p:nvPicPr>
            <p:cNvPr id="79" name="Bild 78" descr="Grupp med hel fyllning">
              <a:extLst>
                <a:ext uri="{FF2B5EF4-FFF2-40B4-BE49-F238E27FC236}">
                  <a16:creationId xmlns:a16="http://schemas.microsoft.com/office/drawing/2014/main" id="{D8461BDE-470D-0D27-5F3C-74C29A801AA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813" y="4373697"/>
              <a:ext cx="337675" cy="337675"/>
            </a:xfrm>
            <a:prstGeom prst="rect">
              <a:avLst/>
            </a:prstGeom>
          </p:spPr>
        </p:pic>
        <p:pic>
          <p:nvPicPr>
            <p:cNvPr id="80" name="Bild 79" descr="Grupp med hel fyllning">
              <a:extLst>
                <a:ext uri="{FF2B5EF4-FFF2-40B4-BE49-F238E27FC236}">
                  <a16:creationId xmlns:a16="http://schemas.microsoft.com/office/drawing/2014/main" id="{743F0A0C-2A95-5FBD-099A-CB2BF533B11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6049" y="4373697"/>
              <a:ext cx="337675" cy="337675"/>
            </a:xfrm>
            <a:prstGeom prst="rect">
              <a:avLst/>
            </a:prstGeom>
          </p:spPr>
        </p:pic>
        <p:pic>
          <p:nvPicPr>
            <p:cNvPr id="81" name="Bild 80" descr="Grupp med hel fyllning">
              <a:extLst>
                <a:ext uri="{FF2B5EF4-FFF2-40B4-BE49-F238E27FC236}">
                  <a16:creationId xmlns:a16="http://schemas.microsoft.com/office/drawing/2014/main" id="{3102348E-F63C-1ADC-608E-FEEEE3F80F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0285" y="4373697"/>
              <a:ext cx="337675" cy="337675"/>
            </a:xfrm>
            <a:prstGeom prst="rect">
              <a:avLst/>
            </a:prstGeom>
          </p:spPr>
        </p:pic>
        <p:pic>
          <p:nvPicPr>
            <p:cNvPr id="82" name="Bild 81" descr="Grupp med hel fyllning">
              <a:extLst>
                <a:ext uri="{FF2B5EF4-FFF2-40B4-BE49-F238E27FC236}">
                  <a16:creationId xmlns:a16="http://schemas.microsoft.com/office/drawing/2014/main" id="{B3B14B48-33FD-2919-B848-79EB218898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24521" y="4373697"/>
              <a:ext cx="337675" cy="337675"/>
            </a:xfrm>
            <a:prstGeom prst="rect">
              <a:avLst/>
            </a:prstGeom>
          </p:spPr>
        </p:pic>
        <p:pic>
          <p:nvPicPr>
            <p:cNvPr id="83" name="Bild 82" descr="Grupp med hel fyllning">
              <a:extLst>
                <a:ext uri="{FF2B5EF4-FFF2-40B4-BE49-F238E27FC236}">
                  <a16:creationId xmlns:a16="http://schemas.microsoft.com/office/drawing/2014/main" id="{8CEB1EDC-FB26-A6B6-2960-588DB71348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8757" y="4373697"/>
              <a:ext cx="337675" cy="337675"/>
            </a:xfrm>
            <a:prstGeom prst="rect">
              <a:avLst/>
            </a:prstGeom>
          </p:spPr>
        </p:pic>
        <p:pic>
          <p:nvPicPr>
            <p:cNvPr id="84" name="Bild 83" descr="Grupp med hel fyllning">
              <a:extLst>
                <a:ext uri="{FF2B5EF4-FFF2-40B4-BE49-F238E27FC236}">
                  <a16:creationId xmlns:a16="http://schemas.microsoft.com/office/drawing/2014/main" id="{F4CF53E8-C2D7-86BC-C393-363025F439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2993" y="4373697"/>
              <a:ext cx="337675" cy="337675"/>
            </a:xfrm>
            <a:prstGeom prst="rect">
              <a:avLst/>
            </a:prstGeom>
          </p:spPr>
        </p:pic>
        <p:pic>
          <p:nvPicPr>
            <p:cNvPr id="85" name="Bild 84" descr="Grupp med hel fyllning">
              <a:extLst>
                <a:ext uri="{FF2B5EF4-FFF2-40B4-BE49-F238E27FC236}">
                  <a16:creationId xmlns:a16="http://schemas.microsoft.com/office/drawing/2014/main" id="{7CA472A5-1D4B-E61A-61F3-8B5B49A42D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7233" y="4373697"/>
              <a:ext cx="337675" cy="337675"/>
            </a:xfrm>
            <a:prstGeom prst="rect">
              <a:avLst/>
            </a:prstGeom>
          </p:spPr>
        </p:pic>
      </p:grpSp>
      <p:grpSp>
        <p:nvGrpSpPr>
          <p:cNvPr id="64" name="Grupp 63">
            <a:extLst>
              <a:ext uri="{FF2B5EF4-FFF2-40B4-BE49-F238E27FC236}">
                <a16:creationId xmlns:a16="http://schemas.microsoft.com/office/drawing/2014/main" id="{6A268EFE-15CB-76E5-A926-424BDE7BAA0B}"/>
              </a:ext>
            </a:extLst>
          </p:cNvPr>
          <p:cNvGrpSpPr/>
          <p:nvPr/>
        </p:nvGrpSpPr>
        <p:grpSpPr>
          <a:xfrm>
            <a:off x="2996191" y="5452529"/>
            <a:ext cx="2469790" cy="287999"/>
            <a:chOff x="419105" y="4373697"/>
            <a:chExt cx="2895803" cy="337675"/>
          </a:xfrm>
        </p:grpSpPr>
        <p:pic>
          <p:nvPicPr>
            <p:cNvPr id="66" name="Bild 65" descr="Grupp med hel fyllning">
              <a:extLst>
                <a:ext uri="{FF2B5EF4-FFF2-40B4-BE49-F238E27FC236}">
                  <a16:creationId xmlns:a16="http://schemas.microsoft.com/office/drawing/2014/main" id="{F689975A-508F-5CA1-9C33-5F664B90E6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105" y="4373697"/>
              <a:ext cx="337675" cy="337675"/>
            </a:xfrm>
            <a:prstGeom prst="rect">
              <a:avLst/>
            </a:prstGeom>
          </p:spPr>
        </p:pic>
        <p:pic>
          <p:nvPicPr>
            <p:cNvPr id="67" name="Bild 66" descr="Grupp med hel fyllning">
              <a:extLst>
                <a:ext uri="{FF2B5EF4-FFF2-40B4-BE49-F238E27FC236}">
                  <a16:creationId xmlns:a16="http://schemas.microsoft.com/office/drawing/2014/main" id="{73FF08DA-102C-45D4-6CAB-5D7163B8BB1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341" y="4373697"/>
              <a:ext cx="337675" cy="337675"/>
            </a:xfrm>
            <a:prstGeom prst="rect">
              <a:avLst/>
            </a:prstGeom>
          </p:spPr>
        </p:pic>
        <p:pic>
          <p:nvPicPr>
            <p:cNvPr id="68" name="Bild 67" descr="Grupp med hel fyllning">
              <a:extLst>
                <a:ext uri="{FF2B5EF4-FFF2-40B4-BE49-F238E27FC236}">
                  <a16:creationId xmlns:a16="http://schemas.microsoft.com/office/drawing/2014/main" id="{01AA484A-23C2-F9DF-526D-B18F698734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7577" y="4373697"/>
              <a:ext cx="337675" cy="337675"/>
            </a:xfrm>
            <a:prstGeom prst="rect">
              <a:avLst/>
            </a:prstGeom>
          </p:spPr>
        </p:pic>
        <p:pic>
          <p:nvPicPr>
            <p:cNvPr id="69" name="Bild 68" descr="Grupp med hel fyllning">
              <a:extLst>
                <a:ext uri="{FF2B5EF4-FFF2-40B4-BE49-F238E27FC236}">
                  <a16:creationId xmlns:a16="http://schemas.microsoft.com/office/drawing/2014/main" id="{D29AFC3F-3588-4A96-7F6B-72AB477920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813" y="4373697"/>
              <a:ext cx="337675" cy="337675"/>
            </a:xfrm>
            <a:prstGeom prst="rect">
              <a:avLst/>
            </a:prstGeom>
          </p:spPr>
        </p:pic>
        <p:pic>
          <p:nvPicPr>
            <p:cNvPr id="70" name="Bild 69" descr="Grupp med hel fyllning">
              <a:extLst>
                <a:ext uri="{FF2B5EF4-FFF2-40B4-BE49-F238E27FC236}">
                  <a16:creationId xmlns:a16="http://schemas.microsoft.com/office/drawing/2014/main" id="{24AFB195-EAE7-ECBC-2E5C-1435A9C16B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6049" y="4373697"/>
              <a:ext cx="337675" cy="337675"/>
            </a:xfrm>
            <a:prstGeom prst="rect">
              <a:avLst/>
            </a:prstGeom>
          </p:spPr>
        </p:pic>
        <p:pic>
          <p:nvPicPr>
            <p:cNvPr id="71" name="Bild 70" descr="Grupp med hel fyllning">
              <a:extLst>
                <a:ext uri="{FF2B5EF4-FFF2-40B4-BE49-F238E27FC236}">
                  <a16:creationId xmlns:a16="http://schemas.microsoft.com/office/drawing/2014/main" id="{5C0B8D4B-6B6E-C1C5-91C3-F6A3CC2E3E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0285" y="4373697"/>
              <a:ext cx="337675" cy="337675"/>
            </a:xfrm>
            <a:prstGeom prst="rect">
              <a:avLst/>
            </a:prstGeom>
          </p:spPr>
        </p:pic>
        <p:pic>
          <p:nvPicPr>
            <p:cNvPr id="72" name="Bild 71" descr="Grupp med hel fyllning">
              <a:extLst>
                <a:ext uri="{FF2B5EF4-FFF2-40B4-BE49-F238E27FC236}">
                  <a16:creationId xmlns:a16="http://schemas.microsoft.com/office/drawing/2014/main" id="{97C52CAA-F15D-02FC-87E4-D97980A47B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24521" y="4373697"/>
              <a:ext cx="337675" cy="337675"/>
            </a:xfrm>
            <a:prstGeom prst="rect">
              <a:avLst/>
            </a:prstGeom>
          </p:spPr>
        </p:pic>
        <p:pic>
          <p:nvPicPr>
            <p:cNvPr id="73" name="Bild 72" descr="Grupp med hel fyllning">
              <a:extLst>
                <a:ext uri="{FF2B5EF4-FFF2-40B4-BE49-F238E27FC236}">
                  <a16:creationId xmlns:a16="http://schemas.microsoft.com/office/drawing/2014/main" id="{16D9CB4A-27E4-BC40-392B-6F69FB12AD6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8757" y="4373697"/>
              <a:ext cx="337675" cy="337675"/>
            </a:xfrm>
            <a:prstGeom prst="rect">
              <a:avLst/>
            </a:prstGeom>
          </p:spPr>
        </p:pic>
        <p:pic>
          <p:nvPicPr>
            <p:cNvPr id="74" name="Bild 73" descr="Grupp med hel fyllning">
              <a:extLst>
                <a:ext uri="{FF2B5EF4-FFF2-40B4-BE49-F238E27FC236}">
                  <a16:creationId xmlns:a16="http://schemas.microsoft.com/office/drawing/2014/main" id="{BDD9629B-50E6-C8C3-4D23-7A59CE12601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2993" y="4373697"/>
              <a:ext cx="337675" cy="337675"/>
            </a:xfrm>
            <a:prstGeom prst="rect">
              <a:avLst/>
            </a:prstGeom>
          </p:spPr>
        </p:pic>
        <p:pic>
          <p:nvPicPr>
            <p:cNvPr id="75" name="Bild 74" descr="Grupp med hel fyllning">
              <a:extLst>
                <a:ext uri="{FF2B5EF4-FFF2-40B4-BE49-F238E27FC236}">
                  <a16:creationId xmlns:a16="http://schemas.microsoft.com/office/drawing/2014/main" id="{5D438911-193E-2BDC-B102-D141CE17B9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7233" y="4373697"/>
              <a:ext cx="337675" cy="337675"/>
            </a:xfrm>
            <a:prstGeom prst="rect">
              <a:avLst/>
            </a:prstGeom>
          </p:spPr>
        </p:pic>
      </p:grpSp>
      <p:pic>
        <p:nvPicPr>
          <p:cNvPr id="65" name="Bild 64" descr="Grupp med hel fyllning">
            <a:extLst>
              <a:ext uri="{FF2B5EF4-FFF2-40B4-BE49-F238E27FC236}">
                <a16:creationId xmlns:a16="http://schemas.microsoft.com/office/drawing/2014/main" id="{E92E32A2-0FAF-E9EC-9B3D-1A3EAAD7BD29}"/>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 r="70149"/>
          <a:stretch/>
        </p:blipFill>
        <p:spPr>
          <a:xfrm>
            <a:off x="5483680" y="6110498"/>
            <a:ext cx="85971" cy="287999"/>
          </a:xfrm>
          <a:prstGeom prst="rect">
            <a:avLst/>
          </a:prstGeom>
        </p:spPr>
      </p:pic>
      <p:sp>
        <p:nvSpPr>
          <p:cNvPr id="89" name="textruta 88">
            <a:extLst>
              <a:ext uri="{FF2B5EF4-FFF2-40B4-BE49-F238E27FC236}">
                <a16:creationId xmlns:a16="http://schemas.microsoft.com/office/drawing/2014/main" id="{A8A835FC-B400-B35B-F0A6-58FD82776D87}"/>
              </a:ext>
            </a:extLst>
          </p:cNvPr>
          <p:cNvSpPr txBox="1"/>
          <p:nvPr/>
        </p:nvSpPr>
        <p:spPr>
          <a:xfrm>
            <a:off x="6125566" y="1452376"/>
            <a:ext cx="1471707" cy="415498"/>
          </a:xfrm>
          <a:prstGeom prst="rect">
            <a:avLst/>
          </a:prstGeom>
          <a:noFill/>
        </p:spPr>
        <p:txBody>
          <a:bodyPr wrap="square">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555555"/>
                </a:solidFill>
                <a:effectLst/>
                <a:uLnTx/>
                <a:uFillTx/>
                <a:latin typeface="Calibri"/>
                <a:ea typeface="+mn-ea"/>
                <a:cs typeface="+mn-cs"/>
              </a:rPr>
              <a:t>2024</a:t>
            </a:r>
          </a:p>
          <a:p>
            <a:pPr marL="0" marR="0" lvl="0" indent="0" algn="r" defTabSz="685800" rtl="0" eaLnBrk="1" fontAlgn="auto" latinLnBrk="0" hangingPunct="1">
              <a:lnSpc>
                <a:spcPct val="100000"/>
              </a:lnSpc>
              <a:spcBef>
                <a:spcPts val="0"/>
              </a:spcBef>
              <a:spcAft>
                <a:spcPts val="0"/>
              </a:spcAft>
              <a:buClrTx/>
              <a:buSzTx/>
              <a:buFontTx/>
              <a:buNone/>
              <a:tabLst/>
              <a:defRPr/>
            </a:pPr>
            <a:r>
              <a:rPr lang="sv-SE" sz="900" noProof="0">
                <a:solidFill>
                  <a:srgbClr val="555555"/>
                </a:solidFill>
                <a:latin typeface="Calibri"/>
              </a:rPr>
              <a:t>1 160 inskrivna i snitt/mån</a:t>
            </a:r>
            <a:endParaRPr kumimoji="0" lang="sv-SE" sz="900" b="0" i="0" u="none" strike="noStrike" kern="1200" cap="none" spc="0" normalizeH="0" baseline="0" noProof="0">
              <a:ln>
                <a:noFill/>
              </a:ln>
              <a:solidFill>
                <a:srgbClr val="555555"/>
              </a:solidFill>
              <a:effectLst/>
              <a:uLnTx/>
              <a:uFillTx/>
              <a:latin typeface="Calibri"/>
            </a:endParaRPr>
          </a:p>
        </p:txBody>
      </p:sp>
      <p:sp>
        <p:nvSpPr>
          <p:cNvPr id="99" name="Vänster klammerparentes 98">
            <a:extLst>
              <a:ext uri="{FF2B5EF4-FFF2-40B4-BE49-F238E27FC236}">
                <a16:creationId xmlns:a16="http://schemas.microsoft.com/office/drawing/2014/main" id="{2CD7E36F-DF5C-9C71-C7E6-E56289C6CC36}"/>
              </a:ext>
            </a:extLst>
          </p:cNvPr>
          <p:cNvSpPr/>
          <p:nvPr/>
        </p:nvSpPr>
        <p:spPr>
          <a:xfrm rot="16200000">
            <a:off x="6482192" y="1383050"/>
            <a:ext cx="317760" cy="175690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00" name="textruta 99">
            <a:extLst>
              <a:ext uri="{FF2B5EF4-FFF2-40B4-BE49-F238E27FC236}">
                <a16:creationId xmlns:a16="http://schemas.microsoft.com/office/drawing/2014/main" id="{C0E970BE-C20F-A5C5-502D-A75459A3FEF7}"/>
              </a:ext>
            </a:extLst>
          </p:cNvPr>
          <p:cNvSpPr txBox="1"/>
          <p:nvPr/>
        </p:nvSpPr>
        <p:spPr>
          <a:xfrm>
            <a:off x="4777545" y="2427753"/>
            <a:ext cx="2846555" cy="230832"/>
          </a:xfrm>
          <a:prstGeom prst="rect">
            <a:avLst/>
          </a:prstGeom>
          <a:noFill/>
        </p:spPr>
        <p:txBody>
          <a:bodyPr wrap="square" lIns="91440" tIns="45720" rIns="91440" bIns="45720" anchor="t">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lang="sv-SE" sz="900" noProof="0">
                <a:solidFill>
                  <a:srgbClr val="555555"/>
                </a:solidFill>
                <a:latin typeface="Calibri"/>
              </a:rPr>
              <a:t>ökning av ärenden i snitt/månad </a:t>
            </a:r>
            <a:r>
              <a:rPr lang="sv-SE" sz="900">
                <a:solidFill>
                  <a:srgbClr val="555555"/>
                </a:solidFill>
                <a:latin typeface="Calibri"/>
              </a:rPr>
              <a:t>2020</a:t>
            </a:r>
            <a:r>
              <a:rPr lang="sv-SE" sz="900" noProof="0">
                <a:solidFill>
                  <a:srgbClr val="555555"/>
                </a:solidFill>
                <a:latin typeface="Calibri"/>
              </a:rPr>
              <a:t> och 2024</a:t>
            </a:r>
            <a:endParaRPr kumimoji="0" lang="sv-SE" sz="900" b="0" i="0" u="none" strike="noStrike" kern="1200" cap="none" spc="0" normalizeH="0" baseline="0" noProof="0">
              <a:ln>
                <a:noFill/>
              </a:ln>
              <a:solidFill>
                <a:srgbClr val="555555"/>
              </a:solidFill>
              <a:effectLst/>
              <a:uLnTx/>
              <a:uFillTx/>
              <a:latin typeface="Calibri"/>
            </a:endParaRPr>
          </a:p>
        </p:txBody>
      </p:sp>
      <p:pic>
        <p:nvPicPr>
          <p:cNvPr id="87" name="Bild 86" descr="Grupp med hel fyllning">
            <a:extLst>
              <a:ext uri="{FF2B5EF4-FFF2-40B4-BE49-F238E27FC236}">
                <a16:creationId xmlns:a16="http://schemas.microsoft.com/office/drawing/2014/main" id="{84E44E89-6F98-7880-ED74-7FC928670C10}"/>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8125" r="28125"/>
          <a:stretch/>
        </p:blipFill>
        <p:spPr>
          <a:xfrm>
            <a:off x="5640903" y="1785306"/>
            <a:ext cx="126000" cy="287999"/>
          </a:xfrm>
          <a:prstGeom prst="rect">
            <a:avLst/>
          </a:prstGeom>
        </p:spPr>
      </p:pic>
      <p:pic>
        <p:nvPicPr>
          <p:cNvPr id="88" name="Bild 87" descr="Grupp med hel fyllning">
            <a:extLst>
              <a:ext uri="{FF2B5EF4-FFF2-40B4-BE49-F238E27FC236}">
                <a16:creationId xmlns:a16="http://schemas.microsoft.com/office/drawing/2014/main" id="{F85FDF0F-0125-407B-BCD5-50BBEA4D200E}"/>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8125" r="28125"/>
          <a:stretch/>
        </p:blipFill>
        <p:spPr>
          <a:xfrm>
            <a:off x="5762615" y="1785306"/>
            <a:ext cx="126000" cy="287999"/>
          </a:xfrm>
          <a:prstGeom prst="rect">
            <a:avLst/>
          </a:prstGeom>
        </p:spPr>
      </p:pic>
      <p:grpSp>
        <p:nvGrpSpPr>
          <p:cNvPr id="14" name="Grupp 13">
            <a:extLst>
              <a:ext uri="{FF2B5EF4-FFF2-40B4-BE49-F238E27FC236}">
                <a16:creationId xmlns:a16="http://schemas.microsoft.com/office/drawing/2014/main" id="{B2C50FEF-F9AC-A58A-C99B-B4F929754788}"/>
              </a:ext>
            </a:extLst>
          </p:cNvPr>
          <p:cNvGrpSpPr/>
          <p:nvPr/>
        </p:nvGrpSpPr>
        <p:grpSpPr>
          <a:xfrm>
            <a:off x="457941" y="3361453"/>
            <a:ext cx="1984944" cy="287999"/>
            <a:chOff x="927063" y="3165116"/>
            <a:chExt cx="1984944" cy="287999"/>
          </a:xfrm>
        </p:grpSpPr>
        <p:pic>
          <p:nvPicPr>
            <p:cNvPr id="186" name="Bild 185" descr="Grupp med hel fyllning">
              <a:extLst>
                <a:ext uri="{FF2B5EF4-FFF2-40B4-BE49-F238E27FC236}">
                  <a16:creationId xmlns:a16="http://schemas.microsoft.com/office/drawing/2014/main" id="{69DA4C11-2D56-BA89-DA74-EC3D76DFD6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7063" y="3165116"/>
              <a:ext cx="287998" cy="287999"/>
            </a:xfrm>
            <a:prstGeom prst="rect">
              <a:avLst/>
            </a:prstGeom>
          </p:spPr>
        </p:pic>
        <p:pic>
          <p:nvPicPr>
            <p:cNvPr id="187" name="Bild 186" descr="Grupp med hel fyllning">
              <a:extLst>
                <a:ext uri="{FF2B5EF4-FFF2-40B4-BE49-F238E27FC236}">
                  <a16:creationId xmlns:a16="http://schemas.microsoft.com/office/drawing/2014/main" id="{4F121C6B-3970-CFF3-34D5-C49E85343C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9484" y="3165116"/>
              <a:ext cx="287998" cy="287999"/>
            </a:xfrm>
            <a:prstGeom prst="rect">
              <a:avLst/>
            </a:prstGeom>
          </p:spPr>
        </p:pic>
        <p:pic>
          <p:nvPicPr>
            <p:cNvPr id="188" name="Bild 187" descr="Grupp med hel fyllning">
              <a:extLst>
                <a:ext uri="{FF2B5EF4-FFF2-40B4-BE49-F238E27FC236}">
                  <a16:creationId xmlns:a16="http://schemas.microsoft.com/office/drawing/2014/main" id="{97C591DF-50A3-845C-7552-C82AE77569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1905" y="3165116"/>
              <a:ext cx="287998" cy="287999"/>
            </a:xfrm>
            <a:prstGeom prst="rect">
              <a:avLst/>
            </a:prstGeom>
          </p:spPr>
        </p:pic>
        <p:pic>
          <p:nvPicPr>
            <p:cNvPr id="189" name="Bild 188" descr="Grupp med hel fyllning">
              <a:extLst>
                <a:ext uri="{FF2B5EF4-FFF2-40B4-BE49-F238E27FC236}">
                  <a16:creationId xmlns:a16="http://schemas.microsoft.com/office/drawing/2014/main" id="{3A6B9EB2-4550-4245-4790-6A35CC5C9F3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54326" y="3165116"/>
              <a:ext cx="287998" cy="287999"/>
            </a:xfrm>
            <a:prstGeom prst="rect">
              <a:avLst/>
            </a:prstGeom>
          </p:spPr>
        </p:pic>
        <p:pic>
          <p:nvPicPr>
            <p:cNvPr id="190" name="Bild 189" descr="Grupp med hel fyllning">
              <a:extLst>
                <a:ext uri="{FF2B5EF4-FFF2-40B4-BE49-F238E27FC236}">
                  <a16:creationId xmlns:a16="http://schemas.microsoft.com/office/drawing/2014/main" id="{DB966420-2E82-C025-C940-FB9947147C1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6747" y="3165116"/>
              <a:ext cx="287998" cy="287999"/>
            </a:xfrm>
            <a:prstGeom prst="rect">
              <a:avLst/>
            </a:prstGeom>
          </p:spPr>
        </p:pic>
        <p:pic>
          <p:nvPicPr>
            <p:cNvPr id="191" name="Bild 190" descr="Grupp med hel fyllning">
              <a:extLst>
                <a:ext uri="{FF2B5EF4-FFF2-40B4-BE49-F238E27FC236}">
                  <a16:creationId xmlns:a16="http://schemas.microsoft.com/office/drawing/2014/main" id="{6D6C6639-331C-9F10-2610-49D0EF21F1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9168" y="3165116"/>
              <a:ext cx="287998" cy="287999"/>
            </a:xfrm>
            <a:prstGeom prst="rect">
              <a:avLst/>
            </a:prstGeom>
          </p:spPr>
        </p:pic>
        <p:pic>
          <p:nvPicPr>
            <p:cNvPr id="192" name="Bild 191" descr="Grupp med hel fyllning">
              <a:extLst>
                <a:ext uri="{FF2B5EF4-FFF2-40B4-BE49-F238E27FC236}">
                  <a16:creationId xmlns:a16="http://schemas.microsoft.com/office/drawing/2014/main" id="{DF21CF44-FC97-E7C8-21E7-048939D921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1589" y="3165116"/>
              <a:ext cx="287998" cy="287999"/>
            </a:xfrm>
            <a:prstGeom prst="rect">
              <a:avLst/>
            </a:prstGeom>
          </p:spPr>
        </p:pic>
        <p:pic>
          <p:nvPicPr>
            <p:cNvPr id="193" name="Bild 192" descr="Grupp med hel fyllning">
              <a:extLst>
                <a:ext uri="{FF2B5EF4-FFF2-40B4-BE49-F238E27FC236}">
                  <a16:creationId xmlns:a16="http://schemas.microsoft.com/office/drawing/2014/main" id="{EFF537BD-C6F5-A1ED-1CC3-9D2E6811B8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24009" y="3165116"/>
              <a:ext cx="287998" cy="287999"/>
            </a:xfrm>
            <a:prstGeom prst="rect">
              <a:avLst/>
            </a:prstGeom>
          </p:spPr>
        </p:pic>
      </p:grpSp>
      <p:sp>
        <p:nvSpPr>
          <p:cNvPr id="196" name="textruta 195">
            <a:extLst>
              <a:ext uri="{FF2B5EF4-FFF2-40B4-BE49-F238E27FC236}">
                <a16:creationId xmlns:a16="http://schemas.microsoft.com/office/drawing/2014/main" id="{14205491-2CDD-BA6F-A849-B4EAF6CAB404}"/>
              </a:ext>
            </a:extLst>
          </p:cNvPr>
          <p:cNvSpPr txBox="1"/>
          <p:nvPr/>
        </p:nvSpPr>
        <p:spPr>
          <a:xfrm>
            <a:off x="408258" y="2706327"/>
            <a:ext cx="3378469" cy="307777"/>
          </a:xfrm>
          <a:prstGeom prst="rect">
            <a:avLst/>
          </a:prstGeom>
          <a:noFill/>
        </p:spPr>
        <p:txBody>
          <a:bodyPr wrap="square">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555555"/>
                </a:solidFill>
                <a:effectLst/>
                <a:uLnTx/>
                <a:uFillTx/>
                <a:latin typeface="Calibri"/>
                <a:ea typeface="+mn-ea"/>
                <a:cs typeface="+mn-cs"/>
              </a:rPr>
              <a:t>Antal pågående ärenden AT,</a:t>
            </a:r>
            <a:r>
              <a:rPr kumimoji="0" lang="sv-SE" sz="1400" b="0" i="0" u="none" strike="noStrike" kern="1200" cap="none" spc="0" normalizeH="0" noProof="0">
                <a:ln>
                  <a:noFill/>
                </a:ln>
                <a:solidFill>
                  <a:srgbClr val="555555"/>
                </a:solidFill>
                <a:effectLst/>
                <a:uLnTx/>
                <a:uFillTx/>
                <a:latin typeface="Calibri"/>
                <a:ea typeface="+mn-ea"/>
                <a:cs typeface="+mn-cs"/>
              </a:rPr>
              <a:t> FT</a:t>
            </a:r>
            <a:endParaRPr kumimoji="0" lang="sv-SE" sz="1400" b="0" i="0" u="none" strike="noStrike" kern="1200" cap="none" spc="0" normalizeH="0" baseline="0" noProof="0">
              <a:ln>
                <a:noFill/>
              </a:ln>
              <a:solidFill>
                <a:srgbClr val="555555"/>
              </a:solidFill>
              <a:effectLst/>
              <a:uLnTx/>
              <a:uFillTx/>
              <a:latin typeface="Calibri"/>
              <a:ea typeface="+mn-ea"/>
              <a:cs typeface="+mn-cs"/>
            </a:endParaRPr>
          </a:p>
        </p:txBody>
      </p:sp>
      <p:sp>
        <p:nvSpPr>
          <p:cNvPr id="197" name="textruta 196">
            <a:extLst>
              <a:ext uri="{FF2B5EF4-FFF2-40B4-BE49-F238E27FC236}">
                <a16:creationId xmlns:a16="http://schemas.microsoft.com/office/drawing/2014/main" id="{519CBE8B-5765-8307-4F03-8C8AA64B0B55}"/>
              </a:ext>
            </a:extLst>
          </p:cNvPr>
          <p:cNvSpPr txBox="1"/>
          <p:nvPr/>
        </p:nvSpPr>
        <p:spPr>
          <a:xfrm>
            <a:off x="963253" y="3026206"/>
            <a:ext cx="1471706" cy="415498"/>
          </a:xfrm>
          <a:prstGeom prst="rect">
            <a:avLst/>
          </a:prstGeom>
          <a:noFill/>
        </p:spPr>
        <p:txBody>
          <a:bodyPr wrap="square" lIns="91440" tIns="45720" rIns="91440" bIns="45720" anchor="t">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lang="sv-SE" sz="1200">
                <a:solidFill>
                  <a:srgbClr val="555555"/>
                </a:solidFill>
                <a:latin typeface="Calibri"/>
              </a:rPr>
              <a:t>2020</a:t>
            </a:r>
            <a:endParaRPr kumimoji="0" lang="sv-SE" sz="1200" b="0" i="0" u="none" strike="noStrike" kern="1200" cap="none" spc="0" normalizeH="0" baseline="0" noProof="0">
              <a:ln>
                <a:noFill/>
              </a:ln>
              <a:solidFill>
                <a:srgbClr val="555555"/>
              </a:solidFill>
              <a:effectLst/>
              <a:uLnTx/>
              <a:uFillTx/>
              <a:latin typeface="Calibri"/>
              <a:ea typeface="+mn-ea"/>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lang="sv-SE" sz="900">
                <a:solidFill>
                  <a:srgbClr val="555555"/>
                </a:solidFill>
                <a:latin typeface="Calibri"/>
              </a:rPr>
              <a:t>309</a:t>
            </a:r>
            <a:r>
              <a:rPr lang="sv-SE" sz="900" noProof="0">
                <a:solidFill>
                  <a:srgbClr val="555555"/>
                </a:solidFill>
                <a:latin typeface="Calibri"/>
              </a:rPr>
              <a:t> inskrivna i snitt/mån</a:t>
            </a:r>
            <a:endParaRPr lang="sv-SE" sz="900" b="0" i="0" u="none" strike="noStrike" kern="1200" cap="none" spc="0" normalizeH="0" baseline="0" noProof="0">
              <a:ln>
                <a:noFill/>
              </a:ln>
              <a:solidFill>
                <a:srgbClr val="555555"/>
              </a:solidFill>
              <a:effectLst/>
              <a:uLnTx/>
              <a:uFillTx/>
              <a:latin typeface="Calibri"/>
              <a:ea typeface="Calibri"/>
              <a:cs typeface="Calibri"/>
            </a:endParaRPr>
          </a:p>
        </p:txBody>
      </p:sp>
      <p:sp>
        <p:nvSpPr>
          <p:cNvPr id="198" name="textruta 197">
            <a:extLst>
              <a:ext uri="{FF2B5EF4-FFF2-40B4-BE49-F238E27FC236}">
                <a16:creationId xmlns:a16="http://schemas.microsoft.com/office/drawing/2014/main" id="{6BD4735D-6735-8638-F0F4-4346BA98FC83}"/>
              </a:ext>
            </a:extLst>
          </p:cNvPr>
          <p:cNvSpPr txBox="1"/>
          <p:nvPr/>
        </p:nvSpPr>
        <p:spPr>
          <a:xfrm>
            <a:off x="2532902" y="3026206"/>
            <a:ext cx="1471707" cy="415498"/>
          </a:xfrm>
          <a:prstGeom prst="rect">
            <a:avLst/>
          </a:prstGeom>
          <a:noFill/>
        </p:spPr>
        <p:txBody>
          <a:bodyPr wrap="square">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555555"/>
                </a:solidFill>
                <a:effectLst/>
                <a:uLnTx/>
                <a:uFillTx/>
                <a:latin typeface="Calibri"/>
                <a:ea typeface="+mn-ea"/>
                <a:cs typeface="+mn-cs"/>
              </a:rPr>
              <a:t>2024</a:t>
            </a:r>
          </a:p>
          <a:p>
            <a:pPr marL="0" marR="0" lvl="0" indent="0" algn="r" defTabSz="685800" rtl="0" eaLnBrk="1" fontAlgn="auto" latinLnBrk="0" hangingPunct="1">
              <a:lnSpc>
                <a:spcPct val="100000"/>
              </a:lnSpc>
              <a:spcBef>
                <a:spcPts val="0"/>
              </a:spcBef>
              <a:spcAft>
                <a:spcPts val="0"/>
              </a:spcAft>
              <a:buClrTx/>
              <a:buSzTx/>
              <a:buFontTx/>
              <a:buNone/>
              <a:tabLst/>
              <a:defRPr/>
            </a:pPr>
            <a:r>
              <a:rPr lang="sv-SE" sz="900">
                <a:solidFill>
                  <a:srgbClr val="555555"/>
                </a:solidFill>
                <a:latin typeface="Calibri"/>
              </a:rPr>
              <a:t>576</a:t>
            </a:r>
            <a:r>
              <a:rPr lang="sv-SE" sz="900" noProof="0">
                <a:solidFill>
                  <a:srgbClr val="555555"/>
                </a:solidFill>
                <a:latin typeface="Calibri"/>
              </a:rPr>
              <a:t> inskrivna i snitt/mån</a:t>
            </a:r>
            <a:endParaRPr kumimoji="0" lang="sv-SE" sz="900" b="0" i="0" u="none" strike="noStrike" kern="1200" cap="none" spc="0" normalizeH="0" baseline="0" noProof="0">
              <a:ln>
                <a:noFill/>
              </a:ln>
              <a:solidFill>
                <a:srgbClr val="555555"/>
              </a:solidFill>
              <a:effectLst/>
              <a:uLnTx/>
              <a:uFillTx/>
              <a:latin typeface="Calibri"/>
            </a:endParaRPr>
          </a:p>
        </p:txBody>
      </p:sp>
      <p:sp>
        <p:nvSpPr>
          <p:cNvPr id="199" name="Vänster klammerparentes 198">
            <a:extLst>
              <a:ext uri="{FF2B5EF4-FFF2-40B4-BE49-F238E27FC236}">
                <a16:creationId xmlns:a16="http://schemas.microsoft.com/office/drawing/2014/main" id="{77631387-2BCE-6F8B-EB88-8332764FAEF2}"/>
              </a:ext>
            </a:extLst>
          </p:cNvPr>
          <p:cNvSpPr/>
          <p:nvPr/>
        </p:nvSpPr>
        <p:spPr>
          <a:xfrm rot="16200000">
            <a:off x="2996936" y="3095516"/>
            <a:ext cx="317760" cy="15170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00" name="textruta 199">
            <a:extLst>
              <a:ext uri="{FF2B5EF4-FFF2-40B4-BE49-F238E27FC236}">
                <a16:creationId xmlns:a16="http://schemas.microsoft.com/office/drawing/2014/main" id="{0F8528AD-6FDB-5433-70A9-2CF2C21691FA}"/>
              </a:ext>
            </a:extLst>
          </p:cNvPr>
          <p:cNvSpPr txBox="1"/>
          <p:nvPr/>
        </p:nvSpPr>
        <p:spPr>
          <a:xfrm>
            <a:off x="1183680" y="4014761"/>
            <a:ext cx="2846555" cy="230832"/>
          </a:xfrm>
          <a:prstGeom prst="rect">
            <a:avLst/>
          </a:prstGeom>
          <a:noFill/>
        </p:spPr>
        <p:txBody>
          <a:bodyPr wrap="square" lIns="91440" tIns="45720" rIns="91440" bIns="45720" anchor="t">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lang="sv-SE" sz="900" noProof="0">
                <a:solidFill>
                  <a:srgbClr val="555555"/>
                </a:solidFill>
                <a:latin typeface="Calibri"/>
              </a:rPr>
              <a:t>ökning av ärenden i snitt/månad </a:t>
            </a:r>
            <a:r>
              <a:rPr lang="sv-SE" sz="900">
                <a:solidFill>
                  <a:srgbClr val="555555"/>
                </a:solidFill>
                <a:latin typeface="Calibri"/>
              </a:rPr>
              <a:t>2020</a:t>
            </a:r>
            <a:r>
              <a:rPr lang="sv-SE" sz="900" noProof="0">
                <a:solidFill>
                  <a:srgbClr val="555555"/>
                </a:solidFill>
                <a:latin typeface="Calibri"/>
              </a:rPr>
              <a:t> och 2024</a:t>
            </a:r>
            <a:endParaRPr kumimoji="0" lang="sv-SE" sz="900" b="0" i="0" u="none" strike="noStrike" kern="1200" cap="none" spc="0" normalizeH="0" baseline="0" noProof="0">
              <a:ln>
                <a:noFill/>
              </a:ln>
              <a:solidFill>
                <a:srgbClr val="555555"/>
              </a:solidFill>
              <a:effectLst/>
              <a:uLnTx/>
              <a:uFillTx/>
              <a:latin typeface="Calibri"/>
            </a:endParaRPr>
          </a:p>
        </p:txBody>
      </p:sp>
      <p:grpSp>
        <p:nvGrpSpPr>
          <p:cNvPr id="229" name="Grupp 228">
            <a:extLst>
              <a:ext uri="{FF2B5EF4-FFF2-40B4-BE49-F238E27FC236}">
                <a16:creationId xmlns:a16="http://schemas.microsoft.com/office/drawing/2014/main" id="{57B7456C-A14A-998D-A607-E91E3BAA2F1C}"/>
              </a:ext>
            </a:extLst>
          </p:cNvPr>
          <p:cNvGrpSpPr/>
          <p:nvPr/>
        </p:nvGrpSpPr>
        <p:grpSpPr>
          <a:xfrm>
            <a:off x="5889211" y="1785306"/>
            <a:ext cx="1637135" cy="291132"/>
            <a:chOff x="6358333" y="1588969"/>
            <a:chExt cx="1637135" cy="291132"/>
          </a:xfrm>
          <a:solidFill>
            <a:schemeClr val="accent3"/>
          </a:solidFill>
        </p:grpSpPr>
        <p:grpSp>
          <p:nvGrpSpPr>
            <p:cNvPr id="170" name="Grupp 169">
              <a:extLst>
                <a:ext uri="{FF2B5EF4-FFF2-40B4-BE49-F238E27FC236}">
                  <a16:creationId xmlns:a16="http://schemas.microsoft.com/office/drawing/2014/main" id="{9351A7CF-DF22-34FF-77FF-942AB5D02BB6}"/>
                </a:ext>
              </a:extLst>
            </p:cNvPr>
            <p:cNvGrpSpPr/>
            <p:nvPr/>
          </p:nvGrpSpPr>
          <p:grpSpPr>
            <a:xfrm>
              <a:off x="6358333" y="1588969"/>
              <a:ext cx="1202877" cy="288001"/>
              <a:chOff x="6351509" y="1588969"/>
              <a:chExt cx="1202877" cy="288001"/>
            </a:xfrm>
            <a:grpFill/>
          </p:grpSpPr>
          <p:grpSp>
            <p:nvGrpSpPr>
              <p:cNvPr id="94" name="Grupp 93">
                <a:extLst>
                  <a:ext uri="{FF2B5EF4-FFF2-40B4-BE49-F238E27FC236}">
                    <a16:creationId xmlns:a16="http://schemas.microsoft.com/office/drawing/2014/main" id="{6226BCAE-8CE8-F544-0EB9-D4D4AFEBEECB}"/>
                  </a:ext>
                </a:extLst>
              </p:cNvPr>
              <p:cNvGrpSpPr/>
              <p:nvPr/>
            </p:nvGrpSpPr>
            <p:grpSpPr>
              <a:xfrm>
                <a:off x="6351509" y="1588969"/>
                <a:ext cx="437433" cy="288000"/>
                <a:chOff x="6348613" y="3380050"/>
                <a:chExt cx="437433" cy="288000"/>
              </a:xfrm>
              <a:grpFill/>
            </p:grpSpPr>
            <p:pic>
              <p:nvPicPr>
                <p:cNvPr id="62" name="Bild 61" descr="Grupp med hel fyllning">
                  <a:extLst>
                    <a:ext uri="{FF2B5EF4-FFF2-40B4-BE49-F238E27FC236}">
                      <a16:creationId xmlns:a16="http://schemas.microsoft.com/office/drawing/2014/main" id="{322F4E28-9FE8-499F-3BDE-02AD494AEB70}"/>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1250" r="-6250"/>
                <a:stretch/>
              </p:blipFill>
              <p:spPr>
                <a:xfrm>
                  <a:off x="6348613" y="3380051"/>
                  <a:ext cx="216000" cy="287999"/>
                </a:xfrm>
                <a:prstGeom prst="rect">
                  <a:avLst/>
                </a:prstGeom>
              </p:spPr>
            </p:pic>
            <p:pic>
              <p:nvPicPr>
                <p:cNvPr id="91" name="Bild 90" descr="Grupp med hel fyllning">
                  <a:extLst>
                    <a:ext uri="{FF2B5EF4-FFF2-40B4-BE49-F238E27FC236}">
                      <a16:creationId xmlns:a16="http://schemas.microsoft.com/office/drawing/2014/main" id="{778E1C19-D789-6DB7-00FD-4CE08109D9DD}"/>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1" r="-2"/>
                <a:stretch/>
              </p:blipFill>
              <p:spPr>
                <a:xfrm>
                  <a:off x="6498046" y="3380050"/>
                  <a:ext cx="288000" cy="287999"/>
                </a:xfrm>
                <a:prstGeom prst="rect">
                  <a:avLst/>
                </a:prstGeom>
              </p:spPr>
            </p:pic>
          </p:grpSp>
          <p:grpSp>
            <p:nvGrpSpPr>
              <p:cNvPr id="167" name="Grupp 166">
                <a:extLst>
                  <a:ext uri="{FF2B5EF4-FFF2-40B4-BE49-F238E27FC236}">
                    <a16:creationId xmlns:a16="http://schemas.microsoft.com/office/drawing/2014/main" id="{AD424DBB-DCF3-345D-198F-2F4D6CEE1502}"/>
                  </a:ext>
                </a:extLst>
              </p:cNvPr>
              <p:cNvGrpSpPr/>
              <p:nvPr/>
            </p:nvGrpSpPr>
            <p:grpSpPr>
              <a:xfrm>
                <a:off x="6738742" y="1588969"/>
                <a:ext cx="815644" cy="288001"/>
                <a:chOff x="7154109" y="1580635"/>
                <a:chExt cx="815644" cy="288001"/>
              </a:xfrm>
              <a:grpFill/>
            </p:grpSpPr>
            <p:pic>
              <p:nvPicPr>
                <p:cNvPr id="95" name="Bild 94" descr="Grupp med hel fyllning">
                  <a:extLst>
                    <a:ext uri="{FF2B5EF4-FFF2-40B4-BE49-F238E27FC236}">
                      <a16:creationId xmlns:a16="http://schemas.microsoft.com/office/drawing/2014/main" id="{C8E03D6F-5717-88CE-1900-1ACE299E3E4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4109" y="1580636"/>
                  <a:ext cx="287998" cy="287999"/>
                </a:xfrm>
                <a:prstGeom prst="rect">
                  <a:avLst/>
                </a:prstGeom>
              </p:spPr>
            </p:pic>
            <p:pic>
              <p:nvPicPr>
                <p:cNvPr id="96" name="Bild 95" descr="Grupp med hel fyllning">
                  <a:extLst>
                    <a:ext uri="{FF2B5EF4-FFF2-40B4-BE49-F238E27FC236}">
                      <a16:creationId xmlns:a16="http://schemas.microsoft.com/office/drawing/2014/main" id="{C2C8640B-E0AB-EF10-AF98-4701FC0D9B8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93222" y="1580637"/>
                  <a:ext cx="287998" cy="287999"/>
                </a:xfrm>
                <a:prstGeom prst="rect">
                  <a:avLst/>
                </a:prstGeom>
              </p:spPr>
            </p:pic>
            <p:pic>
              <p:nvPicPr>
                <p:cNvPr id="97" name="Bild 96" descr="Grupp med hel fyllning">
                  <a:extLst>
                    <a:ext uri="{FF2B5EF4-FFF2-40B4-BE49-F238E27FC236}">
                      <a16:creationId xmlns:a16="http://schemas.microsoft.com/office/drawing/2014/main" id="{2D2A87E0-8FF5-1FC4-394B-2B4C25ACD6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38538" y="1580635"/>
                  <a:ext cx="287998" cy="287999"/>
                </a:xfrm>
                <a:prstGeom prst="rect">
                  <a:avLst/>
                </a:prstGeom>
              </p:spPr>
            </p:pic>
            <p:pic>
              <p:nvPicPr>
                <p:cNvPr id="146" name="Bild 145" descr="Grupp med hel fyllning">
                  <a:extLst>
                    <a:ext uri="{FF2B5EF4-FFF2-40B4-BE49-F238E27FC236}">
                      <a16:creationId xmlns:a16="http://schemas.microsoft.com/office/drawing/2014/main" id="{4E12B01C-B510-1679-EFCF-40243AC2267C}"/>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1" r="70149"/>
                <a:stretch/>
              </p:blipFill>
              <p:spPr>
                <a:xfrm>
                  <a:off x="7883782" y="1580635"/>
                  <a:ext cx="85971" cy="287999"/>
                </a:xfrm>
                <a:prstGeom prst="rect">
                  <a:avLst/>
                </a:prstGeom>
              </p:spPr>
            </p:pic>
          </p:grpSp>
        </p:grpSp>
        <p:grpSp>
          <p:nvGrpSpPr>
            <p:cNvPr id="228" name="Grupp 227">
              <a:extLst>
                <a:ext uri="{FF2B5EF4-FFF2-40B4-BE49-F238E27FC236}">
                  <a16:creationId xmlns:a16="http://schemas.microsoft.com/office/drawing/2014/main" id="{E86CDF76-5221-CC02-5A50-3A6617B56030}"/>
                </a:ext>
              </a:extLst>
            </p:cNvPr>
            <p:cNvGrpSpPr/>
            <p:nvPr/>
          </p:nvGrpSpPr>
          <p:grpSpPr>
            <a:xfrm>
              <a:off x="7561259" y="1592102"/>
              <a:ext cx="434209" cy="287999"/>
              <a:chOff x="7561259" y="1592102"/>
              <a:chExt cx="434209" cy="287999"/>
            </a:xfrm>
            <a:grpFill/>
          </p:grpSpPr>
          <p:grpSp>
            <p:nvGrpSpPr>
              <p:cNvPr id="223" name="Grupp 222">
                <a:extLst>
                  <a:ext uri="{FF2B5EF4-FFF2-40B4-BE49-F238E27FC236}">
                    <a16:creationId xmlns:a16="http://schemas.microsoft.com/office/drawing/2014/main" id="{B4CED46A-E9C8-61CC-A907-8EADB5D99312}"/>
                  </a:ext>
                </a:extLst>
              </p:cNvPr>
              <p:cNvGrpSpPr/>
              <p:nvPr/>
            </p:nvGrpSpPr>
            <p:grpSpPr>
              <a:xfrm>
                <a:off x="7664253" y="1592102"/>
                <a:ext cx="331215" cy="287999"/>
                <a:chOff x="8187715" y="715028"/>
                <a:chExt cx="331215" cy="287999"/>
              </a:xfrm>
              <a:grpFill/>
            </p:grpSpPr>
            <p:pic>
              <p:nvPicPr>
                <p:cNvPr id="218" name="Bild 217" descr="Grupp med hel fyllning">
                  <a:extLst>
                    <a:ext uri="{FF2B5EF4-FFF2-40B4-BE49-F238E27FC236}">
                      <a16:creationId xmlns:a16="http://schemas.microsoft.com/office/drawing/2014/main" id="{11A8B72F-2127-4206-E340-3C81D236BF7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87715" y="715028"/>
                  <a:ext cx="287998" cy="287999"/>
                </a:xfrm>
                <a:prstGeom prst="rect">
                  <a:avLst/>
                </a:prstGeom>
              </p:spPr>
            </p:pic>
            <p:pic>
              <p:nvPicPr>
                <p:cNvPr id="219" name="Bild 218" descr="Grupp med hel fyllning">
                  <a:extLst>
                    <a:ext uri="{FF2B5EF4-FFF2-40B4-BE49-F238E27FC236}">
                      <a16:creationId xmlns:a16="http://schemas.microsoft.com/office/drawing/2014/main" id="{E93F6A02-7D4B-0434-ECD1-46E0F5F3C058}"/>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1" r="70149"/>
                <a:stretch/>
              </p:blipFill>
              <p:spPr>
                <a:xfrm>
                  <a:off x="8432959" y="715028"/>
                  <a:ext cx="85971" cy="287999"/>
                </a:xfrm>
                <a:prstGeom prst="rect">
                  <a:avLst/>
                </a:prstGeom>
              </p:spPr>
            </p:pic>
          </p:grpSp>
          <p:pic>
            <p:nvPicPr>
              <p:cNvPr id="225" name="Bild 224" descr="Grupp med hel fyllning">
                <a:extLst>
                  <a:ext uri="{FF2B5EF4-FFF2-40B4-BE49-F238E27FC236}">
                    <a16:creationId xmlns:a16="http://schemas.microsoft.com/office/drawing/2014/main" id="{27A2A7C7-5F01-6757-70EE-0FE46D8BA38F}"/>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49375" r="4375"/>
              <a:stretch/>
            </p:blipFill>
            <p:spPr>
              <a:xfrm>
                <a:off x="7561259" y="1592102"/>
                <a:ext cx="133200" cy="287999"/>
              </a:xfrm>
              <a:prstGeom prst="rect">
                <a:avLst/>
              </a:prstGeom>
            </p:spPr>
          </p:pic>
        </p:grpSp>
      </p:grpSp>
      <p:sp>
        <p:nvSpPr>
          <p:cNvPr id="15" name="Rektangel 14">
            <a:extLst>
              <a:ext uri="{FF2B5EF4-FFF2-40B4-BE49-F238E27FC236}">
                <a16:creationId xmlns:a16="http://schemas.microsoft.com/office/drawing/2014/main" id="{5CAEA90F-6A22-F44D-6591-F9A16F0AC82B}"/>
              </a:ext>
            </a:extLst>
          </p:cNvPr>
          <p:cNvSpPr/>
          <p:nvPr/>
        </p:nvSpPr>
        <p:spPr>
          <a:xfrm>
            <a:off x="2358800" y="3407155"/>
            <a:ext cx="83749" cy="1965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B0A68615-D7DE-A35A-BFB3-D19556640AA6}"/>
              </a:ext>
            </a:extLst>
          </p:cNvPr>
          <p:cNvGrpSpPr>
            <a:grpSpLocks noChangeAspect="1"/>
          </p:cNvGrpSpPr>
          <p:nvPr/>
        </p:nvGrpSpPr>
        <p:grpSpPr>
          <a:xfrm>
            <a:off x="4180289" y="3111144"/>
            <a:ext cx="767706" cy="786096"/>
            <a:chOff x="4254025" y="3667124"/>
            <a:chExt cx="778381" cy="786096"/>
          </a:xfrm>
        </p:grpSpPr>
        <p:pic>
          <p:nvPicPr>
            <p:cNvPr id="32" name="Bildobjekt 31">
              <a:extLst>
                <a:ext uri="{FF2B5EF4-FFF2-40B4-BE49-F238E27FC236}">
                  <a16:creationId xmlns:a16="http://schemas.microsoft.com/office/drawing/2014/main" id="{AA44B5CA-E33E-3021-C772-0785F8A381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285" t="48806" r="11613" b="10315"/>
            <a:stretch/>
          </p:blipFill>
          <p:spPr>
            <a:xfrm>
              <a:off x="4254025" y="3667124"/>
              <a:ext cx="778381" cy="767301"/>
            </a:xfrm>
            <a:prstGeom prst="rect">
              <a:avLst/>
            </a:prstGeom>
          </p:spPr>
        </p:pic>
        <p:sp>
          <p:nvSpPr>
            <p:cNvPr id="35" name="Platshållare för text 12">
              <a:extLst>
                <a:ext uri="{FF2B5EF4-FFF2-40B4-BE49-F238E27FC236}">
                  <a16:creationId xmlns:a16="http://schemas.microsoft.com/office/drawing/2014/main" id="{094977BC-C408-FB3A-C376-0027606F34B0}"/>
                </a:ext>
              </a:extLst>
            </p:cNvPr>
            <p:cNvSpPr txBox="1">
              <a:spLocks/>
            </p:cNvSpPr>
            <p:nvPr/>
          </p:nvSpPr>
          <p:spPr>
            <a:xfrm rot="20940000">
              <a:off x="4346113" y="3796272"/>
              <a:ext cx="616485" cy="656948"/>
            </a:xfrm>
            <a:prstGeom prst="rect">
              <a:avLst/>
            </a:prstGeom>
          </p:spPr>
          <p:txBody>
            <a:bodyPr lIns="91440" tIns="45720" rIns="91440" bIns="45720" anchor="t"/>
            <a:lstStyle>
              <a:lvl1pPr marL="0" indent="0" algn="ctr" defTabSz="914400" rtl="0" eaLnBrk="1" latinLnBrk="0" hangingPunct="1">
                <a:lnSpc>
                  <a:spcPct val="100000"/>
                </a:lnSpc>
                <a:spcBef>
                  <a:spcPts val="0"/>
                </a:spcBef>
                <a:spcAft>
                  <a:spcPts val="600"/>
                </a:spcAft>
                <a:buFont typeface="Arial" pitchFamily="34" charset="0"/>
                <a:buNone/>
                <a:defRPr sz="1900" b="1" i="1" kern="1200" baseline="0">
                  <a:solidFill>
                    <a:schemeClr val="bg1"/>
                  </a:solidFill>
                  <a:latin typeface="+mj-lt"/>
                  <a:ea typeface="+mn-ea"/>
                  <a:cs typeface="Arial" pitchFamily="34" charset="0"/>
                </a:defRPr>
              </a:lvl1pPr>
              <a:lvl2pPr marL="742950" indent="-285750" algn="l" defTabSz="914400" rtl="0" eaLnBrk="1" latinLnBrk="0" hangingPunct="1">
                <a:lnSpc>
                  <a:spcPct val="130000"/>
                </a:lnSpc>
                <a:spcBef>
                  <a:spcPts val="0"/>
                </a:spcBef>
                <a:spcAft>
                  <a:spcPts val="600"/>
                </a:spcAft>
                <a:buFont typeface="Arial" pitchFamily="34" charset="0"/>
                <a:buChar char="•"/>
                <a:defRPr sz="1800" kern="1200">
                  <a:solidFill>
                    <a:srgbClr val="555555"/>
                  </a:solidFill>
                  <a:latin typeface="+mj-lt"/>
                  <a:ea typeface="+mn-ea"/>
                  <a:cs typeface="Arial" pitchFamily="34" charset="0"/>
                </a:defRPr>
              </a:lvl2pPr>
              <a:lvl3pPr marL="1143000" indent="-228600" algn="l" defTabSz="914400" rtl="0" eaLnBrk="1" latinLnBrk="0" hangingPunct="1">
                <a:lnSpc>
                  <a:spcPct val="130000"/>
                </a:lnSpc>
                <a:spcBef>
                  <a:spcPts val="0"/>
                </a:spcBef>
                <a:spcAft>
                  <a:spcPts val="600"/>
                </a:spcAft>
                <a:buFont typeface="Arial" pitchFamily="34" charset="0"/>
                <a:buChar char="•"/>
                <a:defRPr sz="1600" kern="1200">
                  <a:solidFill>
                    <a:srgbClr val="555555"/>
                  </a:solidFill>
                  <a:latin typeface="+mj-lt"/>
                  <a:ea typeface="+mn-ea"/>
                  <a:cs typeface="Arial" pitchFamily="34" charset="0"/>
                </a:defRPr>
              </a:lvl3pPr>
              <a:lvl4pPr marL="1600200" indent="-228600" algn="l" defTabSz="914400" rtl="0" eaLnBrk="1" latinLnBrk="0" hangingPunct="1">
                <a:lnSpc>
                  <a:spcPct val="130000"/>
                </a:lnSpc>
                <a:spcBef>
                  <a:spcPts val="0"/>
                </a:spcBef>
                <a:spcAft>
                  <a:spcPts val="600"/>
                </a:spcAft>
                <a:buFont typeface="Arial" pitchFamily="34" charset="0"/>
                <a:buChar char="•"/>
                <a:defRPr sz="1400" kern="1200">
                  <a:solidFill>
                    <a:srgbClr val="555555"/>
                  </a:solidFill>
                  <a:latin typeface="+mj-lt"/>
                  <a:ea typeface="+mn-ea"/>
                  <a:cs typeface="Arial" pitchFamily="34" charset="0"/>
                </a:defRPr>
              </a:lvl4pPr>
              <a:lvl5pPr marL="2057400" indent="-228600" algn="l" defTabSz="914400" rtl="0" eaLnBrk="1" latinLnBrk="0" hangingPunct="1">
                <a:lnSpc>
                  <a:spcPct val="130000"/>
                </a:lnSpc>
                <a:spcBef>
                  <a:spcPts val="0"/>
                </a:spcBef>
                <a:spcAft>
                  <a:spcPts val="600"/>
                </a:spcAft>
                <a:buFont typeface="Arial" pitchFamily="34" charset="0"/>
                <a:buChar char="•"/>
                <a:defRPr sz="1200" kern="1200">
                  <a:solidFill>
                    <a:srgbClr val="555555"/>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900">
                  <a:cs typeface="Arial"/>
                </a:rPr>
                <a:t>Ökning med 86%</a:t>
              </a:r>
            </a:p>
          </p:txBody>
        </p:sp>
      </p:grpSp>
      <p:grpSp>
        <p:nvGrpSpPr>
          <p:cNvPr id="205" name="Grupp 204">
            <a:extLst>
              <a:ext uri="{FF2B5EF4-FFF2-40B4-BE49-F238E27FC236}">
                <a16:creationId xmlns:a16="http://schemas.microsoft.com/office/drawing/2014/main" id="{E06CF6B3-8EC0-C7B2-209B-8859DFC427D9}"/>
              </a:ext>
            </a:extLst>
          </p:cNvPr>
          <p:cNvGrpSpPr/>
          <p:nvPr/>
        </p:nvGrpSpPr>
        <p:grpSpPr>
          <a:xfrm>
            <a:off x="2363230" y="3361441"/>
            <a:ext cx="437433" cy="288000"/>
            <a:chOff x="6348613" y="3380050"/>
            <a:chExt cx="437433" cy="288000"/>
          </a:xfrm>
          <a:solidFill>
            <a:schemeClr val="accent3"/>
          </a:solidFill>
        </p:grpSpPr>
        <p:pic>
          <p:nvPicPr>
            <p:cNvPr id="211" name="Bild 210" descr="Grupp med hel fyllning">
              <a:extLst>
                <a:ext uri="{FF2B5EF4-FFF2-40B4-BE49-F238E27FC236}">
                  <a16:creationId xmlns:a16="http://schemas.microsoft.com/office/drawing/2014/main" id="{461190D2-6A0D-D408-70FB-582EC2297C59}"/>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1250" r="-6250"/>
            <a:stretch/>
          </p:blipFill>
          <p:spPr>
            <a:xfrm>
              <a:off x="6348613" y="3380051"/>
              <a:ext cx="216000" cy="287999"/>
            </a:xfrm>
            <a:prstGeom prst="rect">
              <a:avLst/>
            </a:prstGeom>
          </p:spPr>
        </p:pic>
        <p:pic>
          <p:nvPicPr>
            <p:cNvPr id="212" name="Bild 211" descr="Grupp med hel fyllning">
              <a:extLst>
                <a:ext uri="{FF2B5EF4-FFF2-40B4-BE49-F238E27FC236}">
                  <a16:creationId xmlns:a16="http://schemas.microsoft.com/office/drawing/2014/main" id="{0B7BDCEB-C14B-9B2E-8BC2-5800739DB0FC}"/>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1" r="-2"/>
            <a:stretch/>
          </p:blipFill>
          <p:spPr>
            <a:xfrm>
              <a:off x="6498046" y="3380050"/>
              <a:ext cx="288000" cy="287999"/>
            </a:xfrm>
            <a:prstGeom prst="rect">
              <a:avLst/>
            </a:prstGeom>
          </p:spPr>
        </p:pic>
      </p:grpSp>
      <p:grpSp>
        <p:nvGrpSpPr>
          <p:cNvPr id="51" name="Grupp 50">
            <a:extLst>
              <a:ext uri="{FF2B5EF4-FFF2-40B4-BE49-F238E27FC236}">
                <a16:creationId xmlns:a16="http://schemas.microsoft.com/office/drawing/2014/main" id="{7A62453C-8222-061A-1B30-ECE153276F3E}"/>
              </a:ext>
            </a:extLst>
          </p:cNvPr>
          <p:cNvGrpSpPr/>
          <p:nvPr/>
        </p:nvGrpSpPr>
        <p:grpSpPr>
          <a:xfrm>
            <a:off x="2753652" y="3361441"/>
            <a:ext cx="1201976" cy="289379"/>
            <a:chOff x="2753652" y="3361441"/>
            <a:chExt cx="1201976" cy="289379"/>
          </a:xfrm>
        </p:grpSpPr>
        <p:grpSp>
          <p:nvGrpSpPr>
            <p:cNvPr id="45" name="Grupp 44">
              <a:extLst>
                <a:ext uri="{FF2B5EF4-FFF2-40B4-BE49-F238E27FC236}">
                  <a16:creationId xmlns:a16="http://schemas.microsoft.com/office/drawing/2014/main" id="{3F1D99D3-1095-9BEA-F280-7912E363A66E}"/>
                </a:ext>
              </a:extLst>
            </p:cNvPr>
            <p:cNvGrpSpPr/>
            <p:nvPr/>
          </p:nvGrpSpPr>
          <p:grpSpPr>
            <a:xfrm>
              <a:off x="2753652" y="3361441"/>
              <a:ext cx="329106" cy="287999"/>
              <a:chOff x="5311797" y="3361452"/>
              <a:chExt cx="329106" cy="287999"/>
            </a:xfrm>
          </p:grpSpPr>
          <p:pic>
            <p:nvPicPr>
              <p:cNvPr id="172" name="Bild 171" descr="Grupp med hel fyllning">
                <a:extLst>
                  <a:ext uri="{FF2B5EF4-FFF2-40B4-BE49-F238E27FC236}">
                    <a16:creationId xmlns:a16="http://schemas.microsoft.com/office/drawing/2014/main" id="{CF6BEB6F-140E-DD45-CAF1-82030DA1B04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11797" y="3361452"/>
                <a:ext cx="287999" cy="287999"/>
              </a:xfrm>
              <a:prstGeom prst="rect">
                <a:avLst/>
              </a:prstGeom>
            </p:spPr>
          </p:pic>
          <p:pic>
            <p:nvPicPr>
              <p:cNvPr id="175" name="Bild 174" descr="Grupp med hel fyllning">
                <a:extLst>
                  <a:ext uri="{FF2B5EF4-FFF2-40B4-BE49-F238E27FC236}">
                    <a16:creationId xmlns:a16="http://schemas.microsoft.com/office/drawing/2014/main" id="{27D25D3F-B79F-C0EA-466F-1CA87571C373}"/>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1" r="70149"/>
              <a:stretch/>
            </p:blipFill>
            <p:spPr>
              <a:xfrm>
                <a:off x="5554932" y="3361452"/>
                <a:ext cx="85971" cy="287999"/>
              </a:xfrm>
              <a:prstGeom prst="rect">
                <a:avLst/>
              </a:prstGeom>
            </p:spPr>
          </p:pic>
        </p:grpSp>
        <p:grpSp>
          <p:nvGrpSpPr>
            <p:cNvPr id="50" name="Grupp 49">
              <a:extLst>
                <a:ext uri="{FF2B5EF4-FFF2-40B4-BE49-F238E27FC236}">
                  <a16:creationId xmlns:a16="http://schemas.microsoft.com/office/drawing/2014/main" id="{F091A3B9-2A98-0722-325C-6D4A13D3206D}"/>
                </a:ext>
              </a:extLst>
            </p:cNvPr>
            <p:cNvGrpSpPr/>
            <p:nvPr/>
          </p:nvGrpSpPr>
          <p:grpSpPr>
            <a:xfrm>
              <a:off x="3422314" y="3361658"/>
              <a:ext cx="533314" cy="288001"/>
              <a:chOff x="4627060" y="2900231"/>
              <a:chExt cx="533314" cy="288001"/>
            </a:xfrm>
          </p:grpSpPr>
          <p:pic>
            <p:nvPicPr>
              <p:cNvPr id="208" name="Bild 207" descr="Grupp med hel fyllning">
                <a:extLst>
                  <a:ext uri="{FF2B5EF4-FFF2-40B4-BE49-F238E27FC236}">
                    <a16:creationId xmlns:a16="http://schemas.microsoft.com/office/drawing/2014/main" id="{F7219BC0-D7D5-527E-EE07-2B0B0728E7B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27060" y="2900233"/>
                <a:ext cx="287998" cy="287999"/>
              </a:xfrm>
              <a:prstGeom prst="rect">
                <a:avLst/>
              </a:prstGeom>
            </p:spPr>
          </p:pic>
          <p:pic>
            <p:nvPicPr>
              <p:cNvPr id="209" name="Bild 208" descr="Grupp med hel fyllning">
                <a:extLst>
                  <a:ext uri="{FF2B5EF4-FFF2-40B4-BE49-F238E27FC236}">
                    <a16:creationId xmlns:a16="http://schemas.microsoft.com/office/drawing/2014/main" id="{23568261-E599-6668-4F5B-AA0048769D3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72376" y="2900231"/>
                <a:ext cx="287998" cy="287999"/>
              </a:xfrm>
              <a:prstGeom prst="rect">
                <a:avLst/>
              </a:prstGeom>
            </p:spPr>
          </p:pic>
        </p:grpSp>
        <p:grpSp>
          <p:nvGrpSpPr>
            <p:cNvPr id="49" name="Grupp 48">
              <a:extLst>
                <a:ext uri="{FF2B5EF4-FFF2-40B4-BE49-F238E27FC236}">
                  <a16:creationId xmlns:a16="http://schemas.microsoft.com/office/drawing/2014/main" id="{73ECFA19-0EB3-81AF-745A-A3AAA5FF7436}"/>
                </a:ext>
              </a:extLst>
            </p:cNvPr>
            <p:cNvGrpSpPr/>
            <p:nvPr/>
          </p:nvGrpSpPr>
          <p:grpSpPr>
            <a:xfrm>
              <a:off x="3075247" y="3362820"/>
              <a:ext cx="375901" cy="288000"/>
              <a:chOff x="3822917" y="3474921"/>
              <a:chExt cx="375901" cy="288000"/>
            </a:xfrm>
          </p:grpSpPr>
          <p:grpSp>
            <p:nvGrpSpPr>
              <p:cNvPr id="201" name="Grupp 200">
                <a:extLst>
                  <a:ext uri="{FF2B5EF4-FFF2-40B4-BE49-F238E27FC236}">
                    <a16:creationId xmlns:a16="http://schemas.microsoft.com/office/drawing/2014/main" id="{F0EBFCFC-D0AD-E483-69EE-E3FF3304CD76}"/>
                  </a:ext>
                </a:extLst>
              </p:cNvPr>
              <p:cNvGrpSpPr/>
              <p:nvPr/>
            </p:nvGrpSpPr>
            <p:grpSpPr>
              <a:xfrm>
                <a:off x="3822917" y="3474922"/>
                <a:ext cx="247712" cy="287999"/>
                <a:chOff x="6110025" y="1588969"/>
                <a:chExt cx="247712" cy="287999"/>
              </a:xfrm>
              <a:solidFill>
                <a:schemeClr val="accent3"/>
              </a:solidFill>
            </p:grpSpPr>
            <p:pic>
              <p:nvPicPr>
                <p:cNvPr id="202" name="Bild 201" descr="Grupp med hel fyllning">
                  <a:extLst>
                    <a:ext uri="{FF2B5EF4-FFF2-40B4-BE49-F238E27FC236}">
                      <a16:creationId xmlns:a16="http://schemas.microsoft.com/office/drawing/2014/main" id="{90CC07DB-B1AF-AC91-E096-3BF158AC01E0}"/>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8125" r="28125"/>
                <a:stretch/>
              </p:blipFill>
              <p:spPr>
                <a:xfrm>
                  <a:off x="6110025" y="1588969"/>
                  <a:ext cx="126000" cy="287999"/>
                </a:xfrm>
                <a:prstGeom prst="rect">
                  <a:avLst/>
                </a:prstGeom>
              </p:spPr>
            </p:pic>
            <p:pic>
              <p:nvPicPr>
                <p:cNvPr id="203" name="Bild 202" descr="Grupp med hel fyllning">
                  <a:extLst>
                    <a:ext uri="{FF2B5EF4-FFF2-40B4-BE49-F238E27FC236}">
                      <a16:creationId xmlns:a16="http://schemas.microsoft.com/office/drawing/2014/main" id="{CABF0B7B-3450-30F7-BD4D-AD0863D0AF8B}"/>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8125" r="28125"/>
                <a:stretch/>
              </p:blipFill>
              <p:spPr>
                <a:xfrm>
                  <a:off x="6231737" y="1588969"/>
                  <a:ext cx="126000" cy="287999"/>
                </a:xfrm>
                <a:prstGeom prst="rect">
                  <a:avLst/>
                </a:prstGeom>
              </p:spPr>
            </p:pic>
          </p:grpSp>
          <p:pic>
            <p:nvPicPr>
              <p:cNvPr id="47" name="Bild 46" descr="Grupp med hel fyllning">
                <a:extLst>
                  <a:ext uri="{FF2B5EF4-FFF2-40B4-BE49-F238E27FC236}">
                    <a16:creationId xmlns:a16="http://schemas.microsoft.com/office/drawing/2014/main" id="{6B9F6DE2-18B5-749C-A825-299594D619D0}"/>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8125" r="28125"/>
              <a:stretch/>
            </p:blipFill>
            <p:spPr>
              <a:xfrm>
                <a:off x="4072818" y="3474921"/>
                <a:ext cx="126000" cy="287999"/>
              </a:xfrm>
              <a:prstGeom prst="rect">
                <a:avLst/>
              </a:prstGeom>
            </p:spPr>
          </p:pic>
        </p:grpSp>
      </p:grpSp>
      <p:sp>
        <p:nvSpPr>
          <p:cNvPr id="36" name="Ellips 35">
            <a:extLst>
              <a:ext uri="{FF2B5EF4-FFF2-40B4-BE49-F238E27FC236}">
                <a16:creationId xmlns:a16="http://schemas.microsoft.com/office/drawing/2014/main" id="{4165B9F0-849B-1970-D7BA-F251B46615B7}"/>
              </a:ext>
            </a:extLst>
          </p:cNvPr>
          <p:cNvSpPr/>
          <p:nvPr/>
        </p:nvSpPr>
        <p:spPr>
          <a:xfrm>
            <a:off x="7860553" y="191182"/>
            <a:ext cx="864000" cy="864000"/>
          </a:xfrm>
          <a:prstGeom prst="ellipse">
            <a:avLst/>
          </a:prstGeom>
          <a:solidFill>
            <a:schemeClr val="bg1">
              <a:lumMod val="95000"/>
            </a:schemeClr>
          </a:solidFill>
          <a:ln w="25400" cap="flat" cmpd="sng" algn="ctr">
            <a:solidFill>
              <a:prstClr val="white">
                <a:hueOff val="0"/>
                <a:satOff val="0"/>
                <a:lumOff val="0"/>
                <a:alphaOff val="0"/>
              </a:prstClr>
            </a:solidFill>
            <a:prstDash val="solid"/>
          </a:ln>
          <a:effectLst/>
        </p:spPr>
        <p:txBody>
          <a:bodyPr spcFirstLastPara="0" vert="horz" wrap="square" lIns="0" tIns="0" rIns="0" bIns="0" numCol="1" spcCol="1270" anchor="ctr" anchorCtr="0">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55555"/>
                </a:solidFill>
                <a:effectLst/>
                <a:uLnTx/>
                <a:uFillTx/>
                <a:latin typeface="Calibri"/>
                <a:ea typeface="+mn-ea"/>
                <a:cs typeface="+mn-cs"/>
              </a:rPr>
              <a:t>Samarbeta</a:t>
            </a:r>
          </a:p>
        </p:txBody>
      </p:sp>
      <p:sp>
        <p:nvSpPr>
          <p:cNvPr id="37" name="Ellips 36">
            <a:extLst>
              <a:ext uri="{FF2B5EF4-FFF2-40B4-BE49-F238E27FC236}">
                <a16:creationId xmlns:a16="http://schemas.microsoft.com/office/drawing/2014/main" id="{35F58E44-2DCD-4EDF-E73C-0BA059565B38}"/>
              </a:ext>
            </a:extLst>
          </p:cNvPr>
          <p:cNvSpPr/>
          <p:nvPr/>
        </p:nvSpPr>
        <p:spPr>
          <a:xfrm>
            <a:off x="7071391" y="172653"/>
            <a:ext cx="864000" cy="864000"/>
          </a:xfrm>
          <a:prstGeom prst="ellipse">
            <a:avLst/>
          </a:prstGeom>
          <a:solidFill>
            <a:schemeClr val="bg1">
              <a:lumMod val="95000"/>
            </a:schemeClr>
          </a:solidFill>
          <a:ln w="25400" cap="flat" cmpd="sng" algn="ctr">
            <a:solidFill>
              <a:prstClr val="white">
                <a:hueOff val="0"/>
                <a:satOff val="0"/>
                <a:lumOff val="0"/>
                <a:alphaOff val="0"/>
              </a:prstClr>
            </a:solidFill>
            <a:prstDash val="solid"/>
          </a:ln>
          <a:effectLst/>
        </p:spPr>
        <p:txBody>
          <a:bodyPr spcFirstLastPara="0" vert="horz" wrap="square" lIns="0" tIns="0" rIns="0" bIns="0" numCol="1" spcCol="1270" anchor="ctr" anchorCtr="0">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55555"/>
                </a:solidFill>
                <a:effectLst/>
                <a:uLnTx/>
                <a:uFillTx/>
                <a:latin typeface="Calibri"/>
                <a:ea typeface="+mn-ea"/>
                <a:cs typeface="+mn-cs"/>
              </a:rPr>
              <a:t>Kompetens-försörja</a:t>
            </a:r>
          </a:p>
        </p:txBody>
      </p:sp>
      <p:sp>
        <p:nvSpPr>
          <p:cNvPr id="38" name="Ellips 37">
            <a:extLst>
              <a:ext uri="{FF2B5EF4-FFF2-40B4-BE49-F238E27FC236}">
                <a16:creationId xmlns:a16="http://schemas.microsoft.com/office/drawing/2014/main" id="{E68BE29B-C517-7829-D690-CA3169F51128}"/>
              </a:ext>
            </a:extLst>
          </p:cNvPr>
          <p:cNvSpPr/>
          <p:nvPr/>
        </p:nvSpPr>
        <p:spPr>
          <a:xfrm>
            <a:off x="6281178" y="172653"/>
            <a:ext cx="864000" cy="864000"/>
          </a:xfrm>
          <a:prstGeom prst="ellipse">
            <a:avLst/>
          </a:prstGeom>
          <a:solidFill>
            <a:schemeClr val="bg1">
              <a:lumMod val="95000"/>
            </a:schemeClr>
          </a:solidFill>
          <a:ln w="25400" cap="flat" cmpd="sng" algn="ctr">
            <a:solidFill>
              <a:prstClr val="white">
                <a:hueOff val="0"/>
                <a:satOff val="0"/>
                <a:lumOff val="0"/>
                <a:alphaOff val="0"/>
              </a:prstClr>
            </a:solidFill>
            <a:prstDash val="solid"/>
          </a:ln>
          <a:effectLst/>
        </p:spPr>
        <p:txBody>
          <a:bodyPr spcFirstLastPara="0" vert="horz" wrap="square" lIns="0" tIns="0" rIns="0" bIns="0" numCol="1" spcCol="1270" anchor="ctr" anchorCtr="0">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55555"/>
                </a:solidFill>
                <a:effectLst/>
                <a:uLnTx/>
                <a:uFillTx/>
                <a:latin typeface="Calibri"/>
                <a:ea typeface="+mn-ea"/>
                <a:cs typeface="+mn-cs"/>
              </a:rPr>
              <a:t>Digitalisera</a:t>
            </a:r>
          </a:p>
        </p:txBody>
      </p:sp>
      <p:sp>
        <p:nvSpPr>
          <p:cNvPr id="39" name="Ellips 38">
            <a:extLst>
              <a:ext uri="{FF2B5EF4-FFF2-40B4-BE49-F238E27FC236}">
                <a16:creationId xmlns:a16="http://schemas.microsoft.com/office/drawing/2014/main" id="{28AA6473-5325-00A1-6AC7-6E13F69D4367}"/>
              </a:ext>
            </a:extLst>
          </p:cNvPr>
          <p:cNvSpPr/>
          <p:nvPr/>
        </p:nvSpPr>
        <p:spPr>
          <a:xfrm>
            <a:off x="5490965" y="172653"/>
            <a:ext cx="864000" cy="864000"/>
          </a:xfrm>
          <a:prstGeom prst="ellipse">
            <a:avLst/>
          </a:prstGeom>
          <a:solidFill>
            <a:schemeClr val="bg1">
              <a:lumMod val="95000"/>
            </a:schemeClr>
          </a:solidFill>
          <a:ln w="25400" cap="flat" cmpd="sng" algn="ctr">
            <a:solidFill>
              <a:prstClr val="white">
                <a:hueOff val="0"/>
                <a:satOff val="0"/>
                <a:lumOff val="0"/>
                <a:alphaOff val="0"/>
              </a:prstClr>
            </a:solidFill>
            <a:prstDash val="solid"/>
          </a:ln>
          <a:effectLst/>
        </p:spPr>
        <p:txBody>
          <a:bodyPr spcFirstLastPara="0" vert="horz" wrap="square" lIns="0" tIns="0" rIns="0" bIns="0" numCol="1" spcCol="1270" anchor="ctr" anchorCtr="0">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55555"/>
                </a:solidFill>
                <a:effectLst/>
                <a:uLnTx/>
                <a:uFillTx/>
                <a:latin typeface="Calibri"/>
                <a:ea typeface="+mn-ea"/>
                <a:cs typeface="+mn-cs"/>
              </a:rPr>
              <a:t>Förebygga</a:t>
            </a:r>
          </a:p>
        </p:txBody>
      </p:sp>
      <p:sp>
        <p:nvSpPr>
          <p:cNvPr id="41" name="textruta 40">
            <a:extLst>
              <a:ext uri="{FF2B5EF4-FFF2-40B4-BE49-F238E27FC236}">
                <a16:creationId xmlns:a16="http://schemas.microsoft.com/office/drawing/2014/main" id="{0E4DC05F-D8D4-A8A4-67C5-725F00870D1C}"/>
              </a:ext>
            </a:extLst>
          </p:cNvPr>
          <p:cNvSpPr txBox="1"/>
          <p:nvPr/>
        </p:nvSpPr>
        <p:spPr>
          <a:xfrm>
            <a:off x="409542" y="461322"/>
            <a:ext cx="4041175" cy="461665"/>
          </a:xfrm>
          <a:prstGeom prst="rect">
            <a:avLst/>
          </a:prstGeom>
          <a:noFill/>
        </p:spPr>
        <p:txBody>
          <a:bodyPr wrap="square" rtlCol="0">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2400">
                <a:solidFill>
                  <a:srgbClr val="555555"/>
                </a:solidFill>
                <a:latin typeface="Calibri"/>
              </a:rPr>
              <a:t>Hemsjukvård</a:t>
            </a:r>
            <a:endParaRPr kumimoji="0" lang="sv-SE" sz="2400" b="0" i="0" u="none" strike="noStrike" kern="1200" cap="none" spc="0" normalizeH="0" baseline="0" noProof="0">
              <a:ln>
                <a:noFill/>
              </a:ln>
              <a:solidFill>
                <a:srgbClr val="555555"/>
              </a:solidFill>
              <a:effectLst/>
              <a:uLnTx/>
              <a:uFillTx/>
              <a:latin typeface="Calibri"/>
              <a:ea typeface="+mn-ea"/>
              <a:cs typeface="+mn-cs"/>
            </a:endParaRPr>
          </a:p>
        </p:txBody>
      </p:sp>
    </p:spTree>
    <p:extLst>
      <p:ext uri="{BB962C8B-B14F-4D97-AF65-F5344CB8AC3E}">
        <p14:creationId xmlns:p14="http://schemas.microsoft.com/office/powerpoint/2010/main" val="3696956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wipe(left)">
                                      <p:cBhvr>
                                        <p:cTn id="12" dur="500"/>
                                        <p:tgtEl>
                                          <p:spTgt spid="2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500"/>
                                        <p:tgtEl>
                                          <p:spTgt spid="10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fade">
                                      <p:cBhvr>
                                        <p:cTn id="21" dur="500"/>
                                        <p:tgtEl>
                                          <p:spTgt spid="99"/>
                                        </p:tgtEl>
                                      </p:cBhvr>
                                    </p:animEffect>
                                  </p:childTnLst>
                                </p:cTn>
                              </p:par>
                            </p:childTnLst>
                          </p:cTn>
                        </p:par>
                        <p:par>
                          <p:cTn id="22" fill="hold">
                            <p:stCondLst>
                              <p:cond delay="500"/>
                            </p:stCondLst>
                            <p:childTnLst>
                              <p:par>
                                <p:cTn id="23" presetID="26"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05"/>
                                        </p:tgtEl>
                                        <p:attrNameLst>
                                          <p:attrName>style.visibility</p:attrName>
                                        </p:attrNameLst>
                                      </p:cBhvr>
                                      <p:to>
                                        <p:strVal val="visible"/>
                                      </p:to>
                                    </p:set>
                                    <p:animEffect transition="in" filter="wipe(left)">
                                      <p:cBhvr>
                                        <p:cTn id="56" dur="500"/>
                                        <p:tgtEl>
                                          <p:spTgt spid="20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8"/>
                                        </p:tgtEl>
                                        <p:attrNameLst>
                                          <p:attrName>style.visibility</p:attrName>
                                        </p:attrNameLst>
                                      </p:cBhvr>
                                      <p:to>
                                        <p:strVal val="visible"/>
                                      </p:to>
                                    </p:set>
                                    <p:animEffect transition="in" filter="fade">
                                      <p:cBhvr>
                                        <p:cTn id="64" dur="500"/>
                                        <p:tgtEl>
                                          <p:spTgt spid="19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9"/>
                                        </p:tgtEl>
                                        <p:attrNameLst>
                                          <p:attrName>style.visibility</p:attrName>
                                        </p:attrNameLst>
                                      </p:cBhvr>
                                      <p:to>
                                        <p:strVal val="visible"/>
                                      </p:to>
                                    </p:set>
                                    <p:animEffect transition="in" filter="fade">
                                      <p:cBhvr>
                                        <p:cTn id="67" dur="500"/>
                                        <p:tgtEl>
                                          <p:spTgt spid="19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0"/>
                                        </p:tgtEl>
                                        <p:attrNameLst>
                                          <p:attrName>style.visibility</p:attrName>
                                        </p:attrNameLst>
                                      </p:cBhvr>
                                      <p:to>
                                        <p:strVal val="visible"/>
                                      </p:to>
                                    </p:set>
                                    <p:animEffect transition="in" filter="fade">
                                      <p:cBhvr>
                                        <p:cTn id="70" dur="500"/>
                                        <p:tgtEl>
                                          <p:spTgt spid="200"/>
                                        </p:tgtEl>
                                      </p:cBhvr>
                                    </p:animEffect>
                                  </p:childTnLst>
                                </p:cTn>
                              </p:par>
                            </p:childTnLst>
                          </p:cTn>
                        </p:par>
                        <p:par>
                          <p:cTn id="71" fill="hold">
                            <p:stCondLst>
                              <p:cond delay="500"/>
                            </p:stCondLst>
                            <p:childTnLst>
                              <p:par>
                                <p:cTn id="72" presetID="26" presetClass="entr" presetSubtype="0"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580">
                                          <p:stCondLst>
                                            <p:cond delay="0"/>
                                          </p:stCondLst>
                                        </p:cTn>
                                        <p:tgtEl>
                                          <p:spTgt spid="19"/>
                                        </p:tgtEl>
                                      </p:cBhvr>
                                    </p:animEffect>
                                    <p:anim calcmode="lin" valueType="num">
                                      <p:cBhvr>
                                        <p:cTn id="7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0" dur="26">
                                          <p:stCondLst>
                                            <p:cond delay="650"/>
                                          </p:stCondLst>
                                        </p:cTn>
                                        <p:tgtEl>
                                          <p:spTgt spid="19"/>
                                        </p:tgtEl>
                                      </p:cBhvr>
                                      <p:to x="100000" y="60000"/>
                                    </p:animScale>
                                    <p:animScale>
                                      <p:cBhvr>
                                        <p:cTn id="81" dur="166" decel="50000">
                                          <p:stCondLst>
                                            <p:cond delay="676"/>
                                          </p:stCondLst>
                                        </p:cTn>
                                        <p:tgtEl>
                                          <p:spTgt spid="19"/>
                                        </p:tgtEl>
                                      </p:cBhvr>
                                      <p:to x="100000" y="100000"/>
                                    </p:animScale>
                                    <p:animScale>
                                      <p:cBhvr>
                                        <p:cTn id="82" dur="26">
                                          <p:stCondLst>
                                            <p:cond delay="1312"/>
                                          </p:stCondLst>
                                        </p:cTn>
                                        <p:tgtEl>
                                          <p:spTgt spid="19"/>
                                        </p:tgtEl>
                                      </p:cBhvr>
                                      <p:to x="100000" y="80000"/>
                                    </p:animScale>
                                    <p:animScale>
                                      <p:cBhvr>
                                        <p:cTn id="83" dur="166" decel="50000">
                                          <p:stCondLst>
                                            <p:cond delay="1338"/>
                                          </p:stCondLst>
                                        </p:cTn>
                                        <p:tgtEl>
                                          <p:spTgt spid="19"/>
                                        </p:tgtEl>
                                      </p:cBhvr>
                                      <p:to x="100000" y="100000"/>
                                    </p:animScale>
                                    <p:animScale>
                                      <p:cBhvr>
                                        <p:cTn id="84" dur="26">
                                          <p:stCondLst>
                                            <p:cond delay="1642"/>
                                          </p:stCondLst>
                                        </p:cTn>
                                        <p:tgtEl>
                                          <p:spTgt spid="19"/>
                                        </p:tgtEl>
                                      </p:cBhvr>
                                      <p:to x="100000" y="90000"/>
                                    </p:animScale>
                                    <p:animScale>
                                      <p:cBhvr>
                                        <p:cTn id="85" dur="166" decel="50000">
                                          <p:stCondLst>
                                            <p:cond delay="1668"/>
                                          </p:stCondLst>
                                        </p:cTn>
                                        <p:tgtEl>
                                          <p:spTgt spid="19"/>
                                        </p:tgtEl>
                                      </p:cBhvr>
                                      <p:to x="100000" y="100000"/>
                                    </p:animScale>
                                    <p:animScale>
                                      <p:cBhvr>
                                        <p:cTn id="86" dur="26">
                                          <p:stCondLst>
                                            <p:cond delay="1808"/>
                                          </p:stCondLst>
                                        </p:cTn>
                                        <p:tgtEl>
                                          <p:spTgt spid="19"/>
                                        </p:tgtEl>
                                      </p:cBhvr>
                                      <p:to x="100000" y="95000"/>
                                    </p:animScale>
                                    <p:animScale>
                                      <p:cBhvr>
                                        <p:cTn id="87"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9" grpId="0" animBg="1"/>
      <p:bldP spid="100" grpId="0"/>
      <p:bldP spid="196" grpId="0"/>
      <p:bldP spid="197" grpId="0"/>
      <p:bldP spid="198" grpId="0"/>
      <p:bldP spid="199" grpId="0" animBg="1"/>
      <p:bldP spid="200"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5B86-643A-D0AD-285E-150C5F6797DC}"/>
            </a:ext>
          </a:extLst>
        </p:cNvPr>
        <p:cNvGrpSpPr/>
        <p:nvPr/>
      </p:nvGrpSpPr>
      <p:grpSpPr>
        <a:xfrm>
          <a:off x="0" y="0"/>
          <a:ext cx="0" cy="0"/>
          <a:chOff x="0" y="0"/>
          <a:chExt cx="0" cy="0"/>
        </a:xfrm>
      </p:grpSpPr>
      <p:sp>
        <p:nvSpPr>
          <p:cNvPr id="24" name="Rektangel 23">
            <a:extLst>
              <a:ext uri="{FF2B5EF4-FFF2-40B4-BE49-F238E27FC236}">
                <a16:creationId xmlns:a16="http://schemas.microsoft.com/office/drawing/2014/main" id="{78074E7E-29CD-51AC-3595-B0DB35F4D01B}"/>
              </a:ext>
            </a:extLst>
          </p:cNvPr>
          <p:cNvSpPr/>
          <p:nvPr/>
        </p:nvSpPr>
        <p:spPr>
          <a:xfrm>
            <a:off x="-2829" y="0"/>
            <a:ext cx="9144000" cy="4288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1" name="textruta 60">
            <a:extLst>
              <a:ext uri="{FF2B5EF4-FFF2-40B4-BE49-F238E27FC236}">
                <a16:creationId xmlns:a16="http://schemas.microsoft.com/office/drawing/2014/main" id="{9D019711-7B22-B4C5-46B2-E65C05BEABEC}"/>
              </a:ext>
            </a:extLst>
          </p:cNvPr>
          <p:cNvSpPr txBox="1"/>
          <p:nvPr/>
        </p:nvSpPr>
        <p:spPr>
          <a:xfrm>
            <a:off x="145772" y="1220118"/>
            <a:ext cx="3345170" cy="3046988"/>
          </a:xfrm>
          <a:prstGeom prst="rect">
            <a:avLst/>
          </a:prstGeom>
          <a:noFill/>
        </p:spPr>
        <p:txBody>
          <a:bodyPr wrap="square" rtlCol="0">
            <a:spAutoFit/>
          </a:bodyPr>
          <a:lstStyle/>
          <a:p>
            <a:pPr marL="457200" indent="-457200">
              <a:buFont typeface="Arial" panose="020B0604020202020204" pitchFamily="34" charset="0"/>
              <a:buChar char="•"/>
            </a:pPr>
            <a:r>
              <a:rPr lang="sv-SE" sz="2400" dirty="0"/>
              <a:t>Förebygga och främja hälsa</a:t>
            </a:r>
          </a:p>
          <a:p>
            <a:pPr marL="457200" indent="-457200">
              <a:buFont typeface="Arial" panose="020B0604020202020204" pitchFamily="34" charset="0"/>
              <a:buChar char="•"/>
            </a:pPr>
            <a:r>
              <a:rPr lang="sv-SE" sz="2400" dirty="0"/>
              <a:t>Digitalisera</a:t>
            </a:r>
          </a:p>
          <a:p>
            <a:endParaRPr lang="sv-SE" sz="2400" dirty="0"/>
          </a:p>
          <a:p>
            <a:pPr marL="457200" indent="-457200">
              <a:buFont typeface="Arial" panose="020B0604020202020204" pitchFamily="34" charset="0"/>
              <a:buChar char="•"/>
            </a:pPr>
            <a:endParaRPr lang="sv-SE" sz="2400" dirty="0"/>
          </a:p>
          <a:p>
            <a:pPr marL="457200" indent="-457200">
              <a:buFont typeface="Arial" panose="020B0604020202020204" pitchFamily="34" charset="0"/>
              <a:buChar char="•"/>
            </a:pPr>
            <a:endParaRPr lang="sv-SE" sz="2400" dirty="0"/>
          </a:p>
          <a:p>
            <a:pPr marL="457200" indent="-457200">
              <a:buFont typeface="Arial" panose="020B0604020202020204" pitchFamily="34" charset="0"/>
              <a:buChar char="•"/>
            </a:pPr>
            <a:endParaRPr lang="sv-SE" sz="2400" dirty="0"/>
          </a:p>
          <a:p>
            <a:pPr marL="457200" indent="-457200">
              <a:buFont typeface="Arial" panose="020B0604020202020204" pitchFamily="34" charset="0"/>
              <a:buChar char="•"/>
            </a:pPr>
            <a:endParaRPr lang="sv-SE" sz="2400" dirty="0"/>
          </a:p>
        </p:txBody>
      </p:sp>
      <p:pic>
        <p:nvPicPr>
          <p:cNvPr id="5" name="Bild 4" descr="Butik med hel fyllning">
            <a:extLst>
              <a:ext uri="{FF2B5EF4-FFF2-40B4-BE49-F238E27FC236}">
                <a16:creationId xmlns:a16="http://schemas.microsoft.com/office/drawing/2014/main" id="{65ACE574-EA51-3E8E-6015-9315137A2F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7697" y="2925302"/>
            <a:ext cx="1328859" cy="1342773"/>
          </a:xfrm>
          <a:prstGeom prst="rect">
            <a:avLst/>
          </a:prstGeom>
        </p:spPr>
      </p:pic>
      <p:pic>
        <p:nvPicPr>
          <p:cNvPr id="12" name="Bild 11" descr="Lövträd med hel fyllning">
            <a:extLst>
              <a:ext uri="{FF2B5EF4-FFF2-40B4-BE49-F238E27FC236}">
                <a16:creationId xmlns:a16="http://schemas.microsoft.com/office/drawing/2014/main" id="{D0E42880-9393-C6A9-8CC9-DA881AA36C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5094" y="2770883"/>
            <a:ext cx="1371600" cy="1371600"/>
          </a:xfrm>
          <a:prstGeom prst="rect">
            <a:avLst/>
          </a:prstGeom>
        </p:spPr>
      </p:pic>
      <p:pic>
        <p:nvPicPr>
          <p:cNvPr id="13" name="Bild 12" descr="Nedtonad (mindre sol) med hel fyllning">
            <a:extLst>
              <a:ext uri="{FF2B5EF4-FFF2-40B4-BE49-F238E27FC236}">
                <a16:creationId xmlns:a16="http://schemas.microsoft.com/office/drawing/2014/main" id="{6999F42C-5CE2-6550-69FE-5C6FA86A8D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0795" y="720671"/>
            <a:ext cx="1853834" cy="1853834"/>
          </a:xfrm>
          <a:prstGeom prst="rect">
            <a:avLst/>
          </a:prstGeom>
        </p:spPr>
      </p:pic>
      <p:sp>
        <p:nvSpPr>
          <p:cNvPr id="60" name="Rektangel 59">
            <a:extLst>
              <a:ext uri="{FF2B5EF4-FFF2-40B4-BE49-F238E27FC236}">
                <a16:creationId xmlns:a16="http://schemas.microsoft.com/office/drawing/2014/main" id="{A489714D-0C82-B6A5-FCEA-D3781F698C86}"/>
              </a:ext>
            </a:extLst>
          </p:cNvPr>
          <p:cNvSpPr/>
          <p:nvPr/>
        </p:nvSpPr>
        <p:spPr>
          <a:xfrm>
            <a:off x="-12354" y="447988"/>
            <a:ext cx="9168708" cy="523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textruta 58">
            <a:extLst>
              <a:ext uri="{FF2B5EF4-FFF2-40B4-BE49-F238E27FC236}">
                <a16:creationId xmlns:a16="http://schemas.microsoft.com/office/drawing/2014/main" id="{7366039E-4560-C4B4-C8C1-DB89F0DF9F87}"/>
              </a:ext>
            </a:extLst>
          </p:cNvPr>
          <p:cNvSpPr txBox="1"/>
          <p:nvPr/>
        </p:nvSpPr>
        <p:spPr>
          <a:xfrm>
            <a:off x="23674" y="453619"/>
            <a:ext cx="4058038" cy="523220"/>
          </a:xfrm>
          <a:prstGeom prst="rect">
            <a:avLst/>
          </a:prstGeom>
          <a:noFill/>
        </p:spPr>
        <p:txBody>
          <a:bodyPr wrap="square" rtlCol="0">
            <a:spAutoFit/>
          </a:bodyPr>
          <a:lstStyle/>
          <a:p>
            <a:pPr algn="ctr"/>
            <a:r>
              <a:rPr lang="sv-SE" sz="2800" dirty="0"/>
              <a:t>Prioriteringar framåt</a:t>
            </a:r>
          </a:p>
        </p:txBody>
      </p:sp>
      <p:sp>
        <p:nvSpPr>
          <p:cNvPr id="55" name="Ellips 54">
            <a:extLst>
              <a:ext uri="{FF2B5EF4-FFF2-40B4-BE49-F238E27FC236}">
                <a16:creationId xmlns:a16="http://schemas.microsoft.com/office/drawing/2014/main" id="{3501053F-4803-00BE-A4A9-DEADB3559280}"/>
              </a:ext>
            </a:extLst>
          </p:cNvPr>
          <p:cNvSpPr/>
          <p:nvPr/>
        </p:nvSpPr>
        <p:spPr>
          <a:xfrm>
            <a:off x="5549624" y="276105"/>
            <a:ext cx="864000" cy="864000"/>
          </a:xfrm>
          <a:prstGeom prst="ellipse">
            <a:avLst/>
          </a:prstGeom>
          <a:solidFill>
            <a:schemeClr val="bg1">
              <a:lumMod val="85000"/>
            </a:schemeClr>
          </a:solidFill>
          <a:ln w="9525">
            <a:solidFill>
              <a:schemeClr val="bg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tx1"/>
                </a:solidFill>
              </a:rPr>
              <a:t>Samarbeta</a:t>
            </a:r>
          </a:p>
        </p:txBody>
      </p:sp>
      <p:sp>
        <p:nvSpPr>
          <p:cNvPr id="56" name="Ellips 55">
            <a:extLst>
              <a:ext uri="{FF2B5EF4-FFF2-40B4-BE49-F238E27FC236}">
                <a16:creationId xmlns:a16="http://schemas.microsoft.com/office/drawing/2014/main" id="{E22DA7D6-D867-1A9C-95D3-34CA6EDC5011}"/>
              </a:ext>
            </a:extLst>
          </p:cNvPr>
          <p:cNvSpPr/>
          <p:nvPr/>
        </p:nvSpPr>
        <p:spPr>
          <a:xfrm>
            <a:off x="6315259" y="276105"/>
            <a:ext cx="864000" cy="864000"/>
          </a:xfrm>
          <a:prstGeom prst="ellipse">
            <a:avLst/>
          </a:prstGeom>
          <a:solidFill>
            <a:schemeClr val="bg1">
              <a:lumMod val="85000"/>
            </a:schemeClr>
          </a:solidFill>
          <a:ln w="9525">
            <a:solidFill>
              <a:schemeClr val="bg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tx1"/>
                </a:solidFill>
              </a:rPr>
              <a:t>Förebygga</a:t>
            </a:r>
          </a:p>
        </p:txBody>
      </p:sp>
      <p:sp>
        <p:nvSpPr>
          <p:cNvPr id="57" name="Ellips 56">
            <a:extLst>
              <a:ext uri="{FF2B5EF4-FFF2-40B4-BE49-F238E27FC236}">
                <a16:creationId xmlns:a16="http://schemas.microsoft.com/office/drawing/2014/main" id="{5509CEF7-4F29-C860-C7F1-0FBAC4C8584D}"/>
              </a:ext>
            </a:extLst>
          </p:cNvPr>
          <p:cNvSpPr/>
          <p:nvPr/>
        </p:nvSpPr>
        <p:spPr>
          <a:xfrm>
            <a:off x="7080894" y="276105"/>
            <a:ext cx="864000" cy="864000"/>
          </a:xfrm>
          <a:prstGeom prst="ellipse">
            <a:avLst/>
          </a:prstGeom>
          <a:solidFill>
            <a:schemeClr val="bg1">
              <a:lumMod val="85000"/>
            </a:schemeClr>
          </a:solidFill>
          <a:ln w="9525">
            <a:solidFill>
              <a:schemeClr val="bg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tx1"/>
                </a:solidFill>
              </a:rPr>
              <a:t>Kompetens-försörja</a:t>
            </a:r>
          </a:p>
        </p:txBody>
      </p:sp>
      <p:sp>
        <p:nvSpPr>
          <p:cNvPr id="58" name="Ellips 57">
            <a:extLst>
              <a:ext uri="{FF2B5EF4-FFF2-40B4-BE49-F238E27FC236}">
                <a16:creationId xmlns:a16="http://schemas.microsoft.com/office/drawing/2014/main" id="{FA54B462-BA7D-FCC4-18D2-68943C7DDCA3}"/>
              </a:ext>
            </a:extLst>
          </p:cNvPr>
          <p:cNvSpPr/>
          <p:nvPr/>
        </p:nvSpPr>
        <p:spPr>
          <a:xfrm>
            <a:off x="7846530" y="276105"/>
            <a:ext cx="864000" cy="864000"/>
          </a:xfrm>
          <a:prstGeom prst="ellipse">
            <a:avLst/>
          </a:prstGeom>
          <a:solidFill>
            <a:schemeClr val="bg1">
              <a:lumMod val="85000"/>
            </a:schemeClr>
          </a:solidFill>
          <a:ln w="9525">
            <a:solidFill>
              <a:schemeClr val="bg1"/>
            </a:solidFill>
          </a:ln>
          <a:scene3d>
            <a:camera prst="orthographicFront">
              <a:rot lat="0" lon="0" rev="1800000"/>
            </a:camera>
            <a:lightRig rig="threePt" dir="t"/>
          </a:scene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sv-SE" sz="1000" dirty="0">
                <a:solidFill>
                  <a:schemeClr val="tx1"/>
                </a:solidFill>
              </a:rPr>
              <a:t>Digitalisera</a:t>
            </a:r>
          </a:p>
        </p:txBody>
      </p:sp>
      <p:pic>
        <p:nvPicPr>
          <p:cNvPr id="16" name="Bild 15" descr="Lövträd med hel fyllning">
            <a:extLst>
              <a:ext uri="{FF2B5EF4-FFF2-40B4-BE49-F238E27FC236}">
                <a16:creationId xmlns:a16="http://schemas.microsoft.com/office/drawing/2014/main" id="{AD9197CF-940B-A444-5955-7CB80A1E83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78068" y="1361628"/>
            <a:ext cx="2866826" cy="2866826"/>
          </a:xfrm>
          <a:prstGeom prst="rect">
            <a:avLst/>
          </a:prstGeom>
        </p:spPr>
      </p:pic>
      <p:pic>
        <p:nvPicPr>
          <p:cNvPr id="17" name="Bild 16" descr="Bil med hel fyllning">
            <a:extLst>
              <a:ext uri="{FF2B5EF4-FFF2-40B4-BE49-F238E27FC236}">
                <a16:creationId xmlns:a16="http://schemas.microsoft.com/office/drawing/2014/main" id="{E52F2A51-99C9-A5E3-7B55-7F25035FFA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3178" y="3592287"/>
            <a:ext cx="650079" cy="650079"/>
          </a:xfrm>
          <a:prstGeom prst="rect">
            <a:avLst/>
          </a:prstGeom>
        </p:spPr>
      </p:pic>
      <p:pic>
        <p:nvPicPr>
          <p:cNvPr id="19" name="Bild 18" descr="Lövträd med hel fyllning">
            <a:extLst>
              <a:ext uri="{FF2B5EF4-FFF2-40B4-BE49-F238E27FC236}">
                <a16:creationId xmlns:a16="http://schemas.microsoft.com/office/drawing/2014/main" id="{C825AF3D-3529-FC56-C3E5-41A7B2CE87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70721" y="1363965"/>
            <a:ext cx="2866826" cy="2866826"/>
          </a:xfrm>
          <a:prstGeom prst="rect">
            <a:avLst/>
          </a:prstGeom>
        </p:spPr>
      </p:pic>
      <p:sp>
        <p:nvSpPr>
          <p:cNvPr id="8" name="Rektangel 7">
            <a:extLst>
              <a:ext uri="{FF2B5EF4-FFF2-40B4-BE49-F238E27FC236}">
                <a16:creationId xmlns:a16="http://schemas.microsoft.com/office/drawing/2014/main" id="{71792DAD-2F3C-549C-4363-5F1ACA3FBBE4}"/>
              </a:ext>
            </a:extLst>
          </p:cNvPr>
          <p:cNvSpPr/>
          <p:nvPr/>
        </p:nvSpPr>
        <p:spPr>
          <a:xfrm>
            <a:off x="0" y="4067183"/>
            <a:ext cx="9144000" cy="220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72394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xEl>
                                              <p:pRg st="1" end="1"/>
                                            </p:txEl>
                                          </p:spTgt>
                                        </p:tgtEl>
                                        <p:attrNameLst>
                                          <p:attrName>style.visibility</p:attrName>
                                        </p:attrNameLst>
                                      </p:cBhvr>
                                      <p:to>
                                        <p:strVal val="visible"/>
                                      </p:to>
                                    </p:set>
                                    <p:animEffect transition="in" filter="wipe(left)">
                                      <p:cBhvr>
                                        <p:cTn id="7" dur="500"/>
                                        <p:tgtEl>
                                          <p:spTgt spid="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91D2C-D0B1-E2E7-F9BF-E10D5F8E29A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F396E62-AE54-4112-929B-B5B1E8345FE3}"/>
              </a:ext>
            </a:extLst>
          </p:cNvPr>
          <p:cNvSpPr>
            <a:spLocks noGrp="1"/>
          </p:cNvSpPr>
          <p:nvPr>
            <p:ph type="title"/>
          </p:nvPr>
        </p:nvSpPr>
        <p:spPr/>
        <p:txBody>
          <a:bodyPr/>
          <a:lstStyle/>
          <a:p>
            <a:endParaRPr lang="sv-SE"/>
          </a:p>
        </p:txBody>
      </p:sp>
      <p:sp>
        <p:nvSpPr>
          <p:cNvPr id="4" name="Platshållare för text 3">
            <a:extLst>
              <a:ext uri="{FF2B5EF4-FFF2-40B4-BE49-F238E27FC236}">
                <a16:creationId xmlns:a16="http://schemas.microsoft.com/office/drawing/2014/main" id="{CE2403C0-6B6D-E666-0EA4-D76DD1476039}"/>
              </a:ext>
            </a:extLst>
          </p:cNvPr>
          <p:cNvSpPr>
            <a:spLocks noGrp="1"/>
          </p:cNvSpPr>
          <p:nvPr>
            <p:ph type="body" sz="half" idx="10"/>
          </p:nvPr>
        </p:nvSpPr>
        <p:spPr>
          <a:xfrm>
            <a:off x="347419" y="1470775"/>
            <a:ext cx="8308207" cy="467663"/>
          </a:xfrm>
        </p:spPr>
        <p:txBody>
          <a:bodyPr/>
          <a:lstStyle/>
          <a:p>
            <a:endParaRPr lang="sv-SE"/>
          </a:p>
        </p:txBody>
      </p:sp>
      <p:pic>
        <p:nvPicPr>
          <p:cNvPr id="6" name="Bildobjekt 5" descr="En bild som visar person, klädsel, inomhus, Kontorsbyggnad&#10;&#10;Automatiskt genererad beskrivning">
            <a:extLst>
              <a:ext uri="{FF2B5EF4-FFF2-40B4-BE49-F238E27FC236}">
                <a16:creationId xmlns:a16="http://schemas.microsoft.com/office/drawing/2014/main" id="{FE2B514E-93D5-61C9-5A7D-AFB2B5221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 y="0"/>
            <a:ext cx="9148518" cy="5143500"/>
          </a:xfrm>
          <a:prstGeom prst="rect">
            <a:avLst/>
          </a:prstGeom>
        </p:spPr>
      </p:pic>
      <p:sp>
        <p:nvSpPr>
          <p:cNvPr id="7" name="Rektangel 6">
            <a:extLst>
              <a:ext uri="{FF2B5EF4-FFF2-40B4-BE49-F238E27FC236}">
                <a16:creationId xmlns:a16="http://schemas.microsoft.com/office/drawing/2014/main" id="{47879DBE-4870-D157-B06F-023879F15C34}"/>
              </a:ext>
            </a:extLst>
          </p:cNvPr>
          <p:cNvSpPr/>
          <p:nvPr/>
        </p:nvSpPr>
        <p:spPr>
          <a:xfrm>
            <a:off x="-4688" y="0"/>
            <a:ext cx="9148518" cy="5143500"/>
          </a:xfrm>
          <a:prstGeom prst="rect">
            <a:avLst/>
          </a:prstGeom>
          <a:solidFill>
            <a:srgbClr val="000000">
              <a:alpha val="7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Ellips 7">
            <a:extLst>
              <a:ext uri="{FF2B5EF4-FFF2-40B4-BE49-F238E27FC236}">
                <a16:creationId xmlns:a16="http://schemas.microsoft.com/office/drawing/2014/main" id="{99CA5EC8-5CBE-3F51-D637-0808608BF851}"/>
              </a:ext>
            </a:extLst>
          </p:cNvPr>
          <p:cNvSpPr/>
          <p:nvPr/>
        </p:nvSpPr>
        <p:spPr>
          <a:xfrm>
            <a:off x="1743366" y="2485485"/>
            <a:ext cx="677720" cy="661089"/>
          </a:xfrm>
          <a:prstGeom prst="ellipse">
            <a:avLst/>
          </a:prstGeom>
          <a:blipFill>
            <a:blip r:embed="rId4" cstate="print">
              <a:extLst>
                <a:ext uri="{28A0092B-C50C-407E-A947-70E740481C1C}">
                  <a14:useLocalDpi xmlns:a14="http://schemas.microsoft.com/office/drawing/2010/main" val="0"/>
                </a:ext>
              </a:extLst>
            </a:blip>
            <a:srcRect/>
            <a:stretch>
              <a:fillRect l="-26000" r="-2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hueOff val="0"/>
                  <a:satOff val="0"/>
                  <a:lumOff val="0"/>
                  <a:alphaOff val="0"/>
                </a:srgbClr>
              </a:solidFill>
              <a:effectLst/>
              <a:uLnTx/>
              <a:uFillTx/>
              <a:latin typeface="Calibri"/>
              <a:ea typeface="+mn-ea"/>
              <a:cs typeface="+mn-cs"/>
            </a:endParaRPr>
          </a:p>
        </p:txBody>
      </p:sp>
      <p:sp>
        <p:nvSpPr>
          <p:cNvPr id="12" name="Ellips 11">
            <a:extLst>
              <a:ext uri="{FF2B5EF4-FFF2-40B4-BE49-F238E27FC236}">
                <a16:creationId xmlns:a16="http://schemas.microsoft.com/office/drawing/2014/main" id="{C0E489F8-4C4B-2B74-33B4-87A36A60F6D9}"/>
              </a:ext>
            </a:extLst>
          </p:cNvPr>
          <p:cNvSpPr/>
          <p:nvPr/>
        </p:nvSpPr>
        <p:spPr>
          <a:xfrm>
            <a:off x="1678967" y="3249956"/>
            <a:ext cx="677720" cy="661089"/>
          </a:xfrm>
          <a:prstGeom prst="ellipse">
            <a:avLst/>
          </a:prstGeom>
          <a:blipFill>
            <a:blip r:embed="rId5" cstate="print">
              <a:extLst>
                <a:ext uri="{28A0092B-C50C-407E-A947-70E740481C1C}">
                  <a14:useLocalDpi xmlns:a14="http://schemas.microsoft.com/office/drawing/2010/main" val="0"/>
                </a:ext>
              </a:extLst>
            </a:blip>
            <a:srcRect/>
            <a:stretch>
              <a:fillRect l="-30000" r="-3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hueOff val="0"/>
                  <a:satOff val="0"/>
                  <a:lumOff val="0"/>
                  <a:alphaOff val="0"/>
                </a:srgbClr>
              </a:solidFill>
              <a:effectLst/>
              <a:uLnTx/>
              <a:uFillTx/>
              <a:latin typeface="Calibri"/>
              <a:ea typeface="+mn-ea"/>
              <a:cs typeface="+mn-cs"/>
            </a:endParaRPr>
          </a:p>
        </p:txBody>
      </p:sp>
      <p:sp>
        <p:nvSpPr>
          <p:cNvPr id="22" name="Ellips 21">
            <a:extLst>
              <a:ext uri="{FF2B5EF4-FFF2-40B4-BE49-F238E27FC236}">
                <a16:creationId xmlns:a16="http://schemas.microsoft.com/office/drawing/2014/main" id="{22FABFBF-D83B-8FF1-30E7-FA45FC4F7A8E}"/>
              </a:ext>
            </a:extLst>
          </p:cNvPr>
          <p:cNvSpPr/>
          <p:nvPr/>
        </p:nvSpPr>
        <p:spPr>
          <a:xfrm>
            <a:off x="146827" y="2168622"/>
            <a:ext cx="1473778" cy="1489385"/>
          </a:xfrm>
          <a:prstGeom prst="ellipse">
            <a:avLst/>
          </a:prstGeom>
          <a:blipFill>
            <a:blip r:embed="rId6"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hueOff val="0"/>
                  <a:satOff val="0"/>
                  <a:lumOff val="0"/>
                  <a:alphaOff val="0"/>
                </a:srgbClr>
              </a:solidFill>
              <a:effectLst/>
              <a:uLnTx/>
              <a:uFillTx/>
              <a:latin typeface="Calibri"/>
              <a:ea typeface="+mn-ea"/>
              <a:cs typeface="+mn-cs"/>
            </a:endParaRPr>
          </a:p>
        </p:txBody>
      </p:sp>
      <p:sp>
        <p:nvSpPr>
          <p:cNvPr id="23" name="Ellips 22">
            <a:extLst>
              <a:ext uri="{FF2B5EF4-FFF2-40B4-BE49-F238E27FC236}">
                <a16:creationId xmlns:a16="http://schemas.microsoft.com/office/drawing/2014/main" id="{D5E61ABE-B2DC-D482-4980-96F41399B0DB}"/>
              </a:ext>
            </a:extLst>
          </p:cNvPr>
          <p:cNvSpPr/>
          <p:nvPr/>
        </p:nvSpPr>
        <p:spPr>
          <a:xfrm>
            <a:off x="7502821" y="2177502"/>
            <a:ext cx="1386875" cy="1455788"/>
          </a:xfrm>
          <a:prstGeom prst="ellipse">
            <a:avLst/>
          </a:prstGeom>
          <a:blipFill>
            <a:blip r:embed="rId7"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hueOff val="0"/>
                  <a:satOff val="0"/>
                  <a:lumOff val="0"/>
                  <a:alphaOff val="0"/>
                </a:srgbClr>
              </a:solidFill>
              <a:effectLst/>
              <a:uLnTx/>
              <a:uFillTx/>
              <a:latin typeface="Calibri"/>
              <a:ea typeface="+mn-ea"/>
              <a:cs typeface="+mn-cs"/>
            </a:endParaRPr>
          </a:p>
        </p:txBody>
      </p:sp>
      <p:sp>
        <p:nvSpPr>
          <p:cNvPr id="30" name="textruta 29">
            <a:extLst>
              <a:ext uri="{FF2B5EF4-FFF2-40B4-BE49-F238E27FC236}">
                <a16:creationId xmlns:a16="http://schemas.microsoft.com/office/drawing/2014/main" id="{EBB855A6-D342-3360-09F2-4EA222A575E6}"/>
              </a:ext>
            </a:extLst>
          </p:cNvPr>
          <p:cNvSpPr txBox="1"/>
          <p:nvPr/>
        </p:nvSpPr>
        <p:spPr>
          <a:xfrm>
            <a:off x="428550" y="1799290"/>
            <a:ext cx="10953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Calibri"/>
                <a:ea typeface="+mn-ea"/>
                <a:cs typeface="+mn-cs"/>
              </a:rPr>
              <a:t>Den äldre</a:t>
            </a:r>
          </a:p>
        </p:txBody>
      </p:sp>
      <p:sp>
        <p:nvSpPr>
          <p:cNvPr id="34" name="textruta 33">
            <a:extLst>
              <a:ext uri="{FF2B5EF4-FFF2-40B4-BE49-F238E27FC236}">
                <a16:creationId xmlns:a16="http://schemas.microsoft.com/office/drawing/2014/main" id="{F315A47C-37E1-1467-1130-C499827B4AD5}"/>
              </a:ext>
            </a:extLst>
          </p:cNvPr>
          <p:cNvSpPr txBox="1"/>
          <p:nvPr/>
        </p:nvSpPr>
        <p:spPr>
          <a:xfrm>
            <a:off x="7554890" y="1832235"/>
            <a:ext cx="17140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Calibri"/>
                <a:ea typeface="+mn-ea"/>
                <a:cs typeface="+mn-cs"/>
              </a:rPr>
              <a:t>Verksamhet</a:t>
            </a:r>
          </a:p>
        </p:txBody>
      </p:sp>
      <p:sp>
        <p:nvSpPr>
          <p:cNvPr id="39" name="Ellips 38">
            <a:extLst>
              <a:ext uri="{FF2B5EF4-FFF2-40B4-BE49-F238E27FC236}">
                <a16:creationId xmlns:a16="http://schemas.microsoft.com/office/drawing/2014/main" id="{48B3D475-7CA3-E420-01EE-336A201B98F6}"/>
              </a:ext>
            </a:extLst>
          </p:cNvPr>
          <p:cNvSpPr/>
          <p:nvPr/>
        </p:nvSpPr>
        <p:spPr>
          <a:xfrm>
            <a:off x="6710811" y="2485485"/>
            <a:ext cx="677720" cy="661089"/>
          </a:xfrm>
          <a:prstGeom prst="ellipse">
            <a:avLst/>
          </a:prstGeom>
          <a:blipFill>
            <a:blip r:embed="rId8"/>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hueOff val="0"/>
                  <a:satOff val="0"/>
                  <a:lumOff val="0"/>
                  <a:alphaOff val="0"/>
                </a:srgbClr>
              </a:solidFill>
              <a:effectLst/>
              <a:uLnTx/>
              <a:uFillTx/>
              <a:latin typeface="Calibri"/>
              <a:ea typeface="+mn-ea"/>
              <a:cs typeface="+mn-cs"/>
            </a:endParaRPr>
          </a:p>
        </p:txBody>
      </p:sp>
      <p:sp>
        <p:nvSpPr>
          <p:cNvPr id="40" name="Ellips 39">
            <a:extLst>
              <a:ext uri="{FF2B5EF4-FFF2-40B4-BE49-F238E27FC236}">
                <a16:creationId xmlns:a16="http://schemas.microsoft.com/office/drawing/2014/main" id="{B3FADFA2-74AD-B257-E58B-2D56320EA925}"/>
              </a:ext>
            </a:extLst>
          </p:cNvPr>
          <p:cNvSpPr/>
          <p:nvPr/>
        </p:nvSpPr>
        <p:spPr>
          <a:xfrm>
            <a:off x="954269" y="3689015"/>
            <a:ext cx="677720" cy="661089"/>
          </a:xfrm>
          <a:prstGeom prst="ellipse">
            <a:avLst/>
          </a:prstGeom>
          <a:blipFill>
            <a:blip r:embed="rId9"/>
            <a:srcRect/>
            <a:stretch>
              <a:fillRect l="-50000" r="-5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hueOff val="0"/>
                  <a:satOff val="0"/>
                  <a:lumOff val="0"/>
                  <a:alphaOff val="0"/>
                </a:srgbClr>
              </a:solidFill>
              <a:effectLst/>
              <a:uLnTx/>
              <a:uFillTx/>
              <a:latin typeface="Calibri"/>
              <a:ea typeface="+mn-ea"/>
              <a:cs typeface="+mn-cs"/>
            </a:endParaRPr>
          </a:p>
        </p:txBody>
      </p:sp>
      <p:sp>
        <p:nvSpPr>
          <p:cNvPr id="41" name="Ellips 40">
            <a:extLst>
              <a:ext uri="{FF2B5EF4-FFF2-40B4-BE49-F238E27FC236}">
                <a16:creationId xmlns:a16="http://schemas.microsoft.com/office/drawing/2014/main" id="{05E2E092-5132-664A-B483-B25EF1003601}"/>
              </a:ext>
            </a:extLst>
          </p:cNvPr>
          <p:cNvSpPr/>
          <p:nvPr/>
        </p:nvSpPr>
        <p:spPr>
          <a:xfrm>
            <a:off x="6864327" y="3220709"/>
            <a:ext cx="677720" cy="631133"/>
          </a:xfrm>
          <a:prstGeom prst="ellipse">
            <a:avLst/>
          </a:prstGeom>
          <a:blipFill>
            <a:blip r:embed="rId10"/>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hueOff val="0"/>
                  <a:satOff val="0"/>
                  <a:lumOff val="0"/>
                  <a:alphaOff val="0"/>
                </a:srgbClr>
              </a:solidFill>
              <a:effectLst/>
              <a:uLnTx/>
              <a:uFillTx/>
              <a:latin typeface="Calibri"/>
              <a:ea typeface="+mn-ea"/>
              <a:cs typeface="+mn-cs"/>
            </a:endParaRPr>
          </a:p>
        </p:txBody>
      </p:sp>
      <p:sp>
        <p:nvSpPr>
          <p:cNvPr id="42" name="Ellips 41">
            <a:extLst>
              <a:ext uri="{FF2B5EF4-FFF2-40B4-BE49-F238E27FC236}">
                <a16:creationId xmlns:a16="http://schemas.microsoft.com/office/drawing/2014/main" id="{C29471AF-5595-F0DF-0514-60342EAA3AFB}"/>
              </a:ext>
            </a:extLst>
          </p:cNvPr>
          <p:cNvSpPr/>
          <p:nvPr/>
        </p:nvSpPr>
        <p:spPr>
          <a:xfrm>
            <a:off x="42461" y="3625061"/>
            <a:ext cx="677719" cy="631133"/>
          </a:xfrm>
          <a:prstGeom prst="ellipse">
            <a:avLst/>
          </a:prstGeom>
          <a:blipFill>
            <a:blip r:embed="rId11"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hueOff val="0"/>
                  <a:satOff val="0"/>
                  <a:lumOff val="0"/>
                  <a:alphaOff val="0"/>
                </a:srgbClr>
              </a:solidFill>
              <a:effectLst/>
              <a:uLnTx/>
              <a:uFillTx/>
              <a:latin typeface="Calibri"/>
              <a:ea typeface="+mn-ea"/>
              <a:cs typeface="+mn-cs"/>
            </a:endParaRPr>
          </a:p>
        </p:txBody>
      </p:sp>
      <p:sp>
        <p:nvSpPr>
          <p:cNvPr id="44" name="textruta 43">
            <a:extLst>
              <a:ext uri="{FF2B5EF4-FFF2-40B4-BE49-F238E27FC236}">
                <a16:creationId xmlns:a16="http://schemas.microsoft.com/office/drawing/2014/main" id="{DB8AF171-F9EE-7026-108C-AFC093F9BA47}"/>
              </a:ext>
            </a:extLst>
          </p:cNvPr>
          <p:cNvSpPr txBox="1"/>
          <p:nvPr/>
        </p:nvSpPr>
        <p:spPr>
          <a:xfrm>
            <a:off x="3859532" y="3439131"/>
            <a:ext cx="1501950" cy="276999"/>
          </a:xfrm>
          <a:prstGeom prst="rect">
            <a:avLst/>
          </a:prstGeom>
          <a:no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Calibri"/>
                <a:ea typeface="+mn-ea"/>
                <a:cs typeface="+mn-cs"/>
              </a:rPr>
              <a:t>Datadrivet arbetssätt</a:t>
            </a:r>
          </a:p>
        </p:txBody>
      </p:sp>
      <p:sp>
        <p:nvSpPr>
          <p:cNvPr id="51" name="Ellips 50" descr="Stapeldiagram med hel fyllning">
            <a:extLst>
              <a:ext uri="{FF2B5EF4-FFF2-40B4-BE49-F238E27FC236}">
                <a16:creationId xmlns:a16="http://schemas.microsoft.com/office/drawing/2014/main" id="{7608951A-669F-2A4A-6B2F-9369705C2757}"/>
              </a:ext>
            </a:extLst>
          </p:cNvPr>
          <p:cNvSpPr/>
          <p:nvPr/>
        </p:nvSpPr>
        <p:spPr>
          <a:xfrm>
            <a:off x="4689386" y="4475051"/>
            <a:ext cx="497269" cy="510942"/>
          </a:xfrm>
          <a:prstGeom prst="ellipse">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0F0F0">
                  <a:hueOff val="0"/>
                  <a:satOff val="0"/>
                  <a:lumOff val="0"/>
                  <a:alphaOff val="0"/>
                </a:srgbClr>
              </a:solidFill>
              <a:effectLst/>
              <a:uLnTx/>
              <a:uFillTx/>
              <a:latin typeface="Calibri"/>
              <a:ea typeface="+mn-ea"/>
              <a:cs typeface="+mn-cs"/>
            </a:endParaRPr>
          </a:p>
        </p:txBody>
      </p:sp>
      <p:sp>
        <p:nvSpPr>
          <p:cNvPr id="53" name="Ellips 52" descr="Affärstillväxt med hel fyllning">
            <a:extLst>
              <a:ext uri="{FF2B5EF4-FFF2-40B4-BE49-F238E27FC236}">
                <a16:creationId xmlns:a16="http://schemas.microsoft.com/office/drawing/2014/main" id="{5FD4913D-1540-6C9B-3B01-05A85826D803}"/>
              </a:ext>
            </a:extLst>
          </p:cNvPr>
          <p:cNvSpPr/>
          <p:nvPr/>
        </p:nvSpPr>
        <p:spPr>
          <a:xfrm>
            <a:off x="4948373" y="3960003"/>
            <a:ext cx="512862" cy="515048"/>
          </a:xfrm>
          <a:prstGeom prst="ellipse">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0F0F0">
                  <a:hueOff val="0"/>
                  <a:satOff val="0"/>
                  <a:lumOff val="0"/>
                  <a:alphaOff val="0"/>
                </a:srgbClr>
              </a:solidFill>
              <a:effectLst/>
              <a:uLnTx/>
              <a:uFillTx/>
              <a:latin typeface="Calibri"/>
              <a:ea typeface="+mn-ea"/>
              <a:cs typeface="+mn-cs"/>
            </a:endParaRPr>
          </a:p>
        </p:txBody>
      </p:sp>
      <p:sp>
        <p:nvSpPr>
          <p:cNvPr id="54" name="Ellips 53" descr="Glödlampa och kugghjul kontur">
            <a:extLst>
              <a:ext uri="{FF2B5EF4-FFF2-40B4-BE49-F238E27FC236}">
                <a16:creationId xmlns:a16="http://schemas.microsoft.com/office/drawing/2014/main" id="{2F37F0BB-6645-16FB-A756-F52C92C5AAB4}"/>
              </a:ext>
            </a:extLst>
          </p:cNvPr>
          <p:cNvSpPr/>
          <p:nvPr/>
        </p:nvSpPr>
        <p:spPr>
          <a:xfrm>
            <a:off x="4404605" y="3969104"/>
            <a:ext cx="492452" cy="522375"/>
          </a:xfrm>
          <a:prstGeom prst="ellipse">
            <a:avLst/>
          </a:prstGeom>
          <a:blipFill>
            <a:blip r:embed="rId16">
              <a:extLst>
                <a:ext uri="{96DAC541-7B7A-43D3-8B79-37D633B846F1}">
                  <asvg:svgBlip xmlns:asvg="http://schemas.microsoft.com/office/drawing/2016/SVG/main" r:embed="rId17"/>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0F0F0">
                  <a:hueOff val="0"/>
                  <a:satOff val="0"/>
                  <a:lumOff val="0"/>
                  <a:alphaOff val="0"/>
                </a:srgbClr>
              </a:solidFill>
              <a:effectLst/>
              <a:uLnTx/>
              <a:uFillTx/>
              <a:latin typeface="Calibri"/>
              <a:ea typeface="+mn-ea"/>
              <a:cs typeface="+mn-cs"/>
            </a:endParaRPr>
          </a:p>
        </p:txBody>
      </p:sp>
      <p:sp>
        <p:nvSpPr>
          <p:cNvPr id="55" name="Ellips 54" descr="Forskning kontur">
            <a:extLst>
              <a:ext uri="{FF2B5EF4-FFF2-40B4-BE49-F238E27FC236}">
                <a16:creationId xmlns:a16="http://schemas.microsoft.com/office/drawing/2014/main" id="{21477700-284F-9F60-0E18-C4316780B62A}"/>
              </a:ext>
            </a:extLst>
          </p:cNvPr>
          <p:cNvSpPr/>
          <p:nvPr/>
        </p:nvSpPr>
        <p:spPr>
          <a:xfrm>
            <a:off x="4091711" y="4459997"/>
            <a:ext cx="515842" cy="510943"/>
          </a:xfrm>
          <a:prstGeom prst="ellipse">
            <a:avLst/>
          </a:prstGeom>
          <a: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0F0F0">
                  <a:hueOff val="0"/>
                  <a:satOff val="0"/>
                  <a:lumOff val="0"/>
                  <a:alphaOff val="0"/>
                </a:srgbClr>
              </a:solidFill>
              <a:effectLst/>
              <a:uLnTx/>
              <a:uFillTx/>
              <a:latin typeface="Calibri"/>
              <a:ea typeface="+mn-ea"/>
              <a:cs typeface="+mn-cs"/>
            </a:endParaRPr>
          </a:p>
        </p:txBody>
      </p:sp>
      <p:sp>
        <p:nvSpPr>
          <p:cNvPr id="56" name="Ellips 55" descr="Binär med hel fyllning">
            <a:extLst>
              <a:ext uri="{FF2B5EF4-FFF2-40B4-BE49-F238E27FC236}">
                <a16:creationId xmlns:a16="http://schemas.microsoft.com/office/drawing/2014/main" id="{60EECFF2-158D-4E1F-4A08-6DE79296E3DB}"/>
              </a:ext>
            </a:extLst>
          </p:cNvPr>
          <p:cNvSpPr/>
          <p:nvPr/>
        </p:nvSpPr>
        <p:spPr>
          <a:xfrm>
            <a:off x="3816507" y="3962174"/>
            <a:ext cx="497268" cy="468364"/>
          </a:xfrm>
          <a:prstGeom prst="ellipse">
            <a:avLst/>
          </a:prstGeom>
          <a: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0F0F0">
                  <a:hueOff val="0"/>
                  <a:satOff val="0"/>
                  <a:lumOff val="0"/>
                  <a:alphaOff val="0"/>
                </a:srgbClr>
              </a:solidFill>
              <a:effectLst/>
              <a:uLnTx/>
              <a:uFillTx/>
              <a:latin typeface="Calibri"/>
              <a:ea typeface="+mn-ea"/>
              <a:cs typeface="+mn-cs"/>
            </a:endParaRPr>
          </a:p>
        </p:txBody>
      </p:sp>
      <p:sp>
        <p:nvSpPr>
          <p:cNvPr id="57" name="Pil: femhörning 56">
            <a:extLst>
              <a:ext uri="{FF2B5EF4-FFF2-40B4-BE49-F238E27FC236}">
                <a16:creationId xmlns:a16="http://schemas.microsoft.com/office/drawing/2014/main" id="{44912375-D530-6D33-511C-0F4CCB403B51}"/>
              </a:ext>
            </a:extLst>
          </p:cNvPr>
          <p:cNvSpPr/>
          <p:nvPr/>
        </p:nvSpPr>
        <p:spPr>
          <a:xfrm>
            <a:off x="5902014" y="1879994"/>
            <a:ext cx="1527061" cy="297507"/>
          </a:xfrm>
          <a:prstGeom prst="homePlate">
            <a:avLst/>
          </a:prstGeom>
          <a:solidFill>
            <a:schemeClr val="tx1">
              <a:lumMod val="75000"/>
              <a:alpha val="52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Calibri"/>
                <a:ea typeface="+mn-ea"/>
                <a:cs typeface="+mn-cs"/>
              </a:rPr>
              <a:t>Rådgivning och stöd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8" name="Pil: femhörning 57">
            <a:extLst>
              <a:ext uri="{FF2B5EF4-FFF2-40B4-BE49-F238E27FC236}">
                <a16:creationId xmlns:a16="http://schemas.microsoft.com/office/drawing/2014/main" id="{EB34DEF1-E3AA-0D4E-1D41-3FE2978CAFD3}"/>
              </a:ext>
            </a:extLst>
          </p:cNvPr>
          <p:cNvSpPr/>
          <p:nvPr/>
        </p:nvSpPr>
        <p:spPr>
          <a:xfrm flipH="1">
            <a:off x="1885476" y="1832235"/>
            <a:ext cx="1269266" cy="292760"/>
          </a:xfrm>
          <a:prstGeom prst="homePlate">
            <a:avLst/>
          </a:prstGeom>
          <a:solidFill>
            <a:schemeClr val="tx1">
              <a:lumMod val="75000"/>
              <a:alpha val="52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Calibri"/>
                <a:ea typeface="+mn-ea"/>
                <a:cs typeface="+mn-cs"/>
              </a:rPr>
              <a:t>Digitala insatser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0" name="Ellips 59">
            <a:extLst>
              <a:ext uri="{FF2B5EF4-FFF2-40B4-BE49-F238E27FC236}">
                <a16:creationId xmlns:a16="http://schemas.microsoft.com/office/drawing/2014/main" id="{9A948024-7ECB-AB2B-596A-D2F1326D8507}"/>
              </a:ext>
            </a:extLst>
          </p:cNvPr>
          <p:cNvSpPr/>
          <p:nvPr/>
        </p:nvSpPr>
        <p:spPr>
          <a:xfrm>
            <a:off x="7518539" y="3695091"/>
            <a:ext cx="677720" cy="638103"/>
          </a:xfrm>
          <a:prstGeom prst="ellipse">
            <a:avLst/>
          </a:prstGeom>
          <a:blipFill>
            <a:blip r:embed="rId22" cstate="print">
              <a:extLst>
                <a:ext uri="{28A0092B-C50C-407E-A947-70E740481C1C}">
                  <a14:useLocalDpi xmlns:a14="http://schemas.microsoft.com/office/drawing/2010/main" val="0"/>
                </a:ext>
              </a:extLst>
            </a:blip>
            <a:srcRect/>
            <a:stretch>
              <a:fillRect l="-26000" r="-2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hueOff val="0"/>
                  <a:satOff val="0"/>
                  <a:lumOff val="0"/>
                  <a:alphaOff val="0"/>
                </a:srgbClr>
              </a:solidFill>
              <a:effectLst/>
              <a:uLnTx/>
              <a:uFillTx/>
              <a:latin typeface="Calibri"/>
              <a:ea typeface="+mn-ea"/>
              <a:cs typeface="+mn-cs"/>
            </a:endParaRPr>
          </a:p>
        </p:txBody>
      </p:sp>
      <p:sp>
        <p:nvSpPr>
          <p:cNvPr id="61" name="Ellips 60">
            <a:extLst>
              <a:ext uri="{FF2B5EF4-FFF2-40B4-BE49-F238E27FC236}">
                <a16:creationId xmlns:a16="http://schemas.microsoft.com/office/drawing/2014/main" id="{68F10F1C-1525-4BCE-F4C5-946AC34252F5}"/>
              </a:ext>
            </a:extLst>
          </p:cNvPr>
          <p:cNvSpPr/>
          <p:nvPr/>
        </p:nvSpPr>
        <p:spPr>
          <a:xfrm>
            <a:off x="8428284" y="3580583"/>
            <a:ext cx="657715" cy="649709"/>
          </a:xfrm>
          <a:prstGeom prst="ellipse">
            <a:avLst/>
          </a:prstGeom>
          <a:blipFill>
            <a:blip r:embed="rId2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hueOff val="0"/>
                  <a:satOff val="0"/>
                  <a:lumOff val="0"/>
                  <a:alphaOff val="0"/>
                </a:srgbClr>
              </a:solidFill>
              <a:effectLst/>
              <a:uLnTx/>
              <a:uFillTx/>
              <a:latin typeface="Calibri"/>
              <a:ea typeface="+mn-ea"/>
              <a:cs typeface="+mn-cs"/>
            </a:endParaRPr>
          </a:p>
        </p:txBody>
      </p:sp>
      <p:pic>
        <p:nvPicPr>
          <p:cNvPr id="62" name="Bildobjekt 61">
            <a:extLst>
              <a:ext uri="{FF2B5EF4-FFF2-40B4-BE49-F238E27FC236}">
                <a16:creationId xmlns:a16="http://schemas.microsoft.com/office/drawing/2014/main" id="{18191ACE-9CF2-6D52-C050-159884F191AA}"/>
              </a:ext>
            </a:extLst>
          </p:cNvPr>
          <p:cNvPicPr>
            <a:picLocks noChangeAspect="1"/>
          </p:cNvPicPr>
          <p:nvPr/>
        </p:nvPicPr>
        <p:blipFill>
          <a:blip r:embed="rId24" cstate="print">
            <a:extLst>
              <a:ext uri="{BEBA8EAE-BF5A-486C-A8C5-ECC9F3942E4B}">
                <a14:imgProps xmlns:a14="http://schemas.microsoft.com/office/drawing/2010/main">
                  <a14:imgLayer r:embed="rId25">
                    <a14:imgEffect>
                      <a14:backgroundRemoval t="1786" b="99107" l="1471" r="99632">
                        <a14:foregroundMark x1="1838" y1="27679" x2="1838" y2="27679"/>
                        <a14:foregroundMark x1="37868" y1="23214" x2="37868" y2="23214"/>
                        <a14:foregroundMark x1="55515" y1="23214" x2="55515" y2="23214"/>
                        <a14:foregroundMark x1="57353" y1="8929" x2="57353" y2="8929"/>
                        <a14:foregroundMark x1="57721" y1="1786" x2="57721" y2="1786"/>
                        <a14:foregroundMark x1="1838" y1="82143" x2="1838" y2="82143"/>
                        <a14:foregroundMark x1="9559" y1="73214" x2="9559" y2="73214"/>
                        <a14:foregroundMark x1="10294" y1="92857" x2="10294" y2="92857"/>
                        <a14:foregroundMark x1="21691" y1="65179" x2="21691" y2="65179"/>
                        <a14:foregroundMark x1="27941" y1="75000" x2="27941" y2="75000"/>
                        <a14:foregroundMark x1="17279" y1="72321" x2="17279" y2="72321"/>
                        <a14:foregroundMark x1="16544" y1="85714" x2="16544" y2="85714"/>
                        <a14:foregroundMark x1="33824" y1="72321" x2="33824" y2="72321"/>
                        <a14:foregroundMark x1="52574" y1="74107" x2="52574" y2="74107"/>
                        <a14:foregroundMark x1="71324" y1="77679" x2="71324" y2="77679"/>
                        <a14:foregroundMark x1="87868" y1="77679" x2="87868" y2="77679"/>
                        <a14:foregroundMark x1="95956" y1="87500" x2="95956" y2="87500"/>
                        <a14:foregroundMark x1="98529" y1="74107" x2="98529" y2="74107"/>
                        <a14:foregroundMark x1="98162" y1="94643" x2="98162" y2="94643"/>
                        <a14:foregroundMark x1="99632" y1="98214" x2="99632" y2="98214"/>
                        <a14:foregroundMark x1="99632" y1="98214" x2="99632" y2="98214"/>
                        <a14:foregroundMark x1="99632" y1="99107" x2="99632" y2="99107"/>
                      </a14:backgroundRemoval>
                    </a14:imgEffect>
                  </a14:imgLayer>
                </a14:imgProps>
              </a:ext>
              <a:ext uri="{28A0092B-C50C-407E-A947-70E740481C1C}">
                <a14:useLocalDpi xmlns:a14="http://schemas.microsoft.com/office/drawing/2010/main" val="0"/>
              </a:ext>
            </a:extLst>
          </a:blip>
          <a:stretch>
            <a:fillRect/>
          </a:stretch>
        </p:blipFill>
        <p:spPr>
          <a:xfrm>
            <a:off x="7905654" y="4469369"/>
            <a:ext cx="1073830" cy="442165"/>
          </a:xfrm>
          <a:prstGeom prst="rect">
            <a:avLst/>
          </a:prstGeom>
        </p:spPr>
      </p:pic>
      <p:sp>
        <p:nvSpPr>
          <p:cNvPr id="64" name="Ellips 63">
            <a:extLst>
              <a:ext uri="{FF2B5EF4-FFF2-40B4-BE49-F238E27FC236}">
                <a16:creationId xmlns:a16="http://schemas.microsoft.com/office/drawing/2014/main" id="{2CA6365A-5317-9E89-B4AA-F80D0BC7F5BE}"/>
              </a:ext>
            </a:extLst>
          </p:cNvPr>
          <p:cNvSpPr/>
          <p:nvPr/>
        </p:nvSpPr>
        <p:spPr>
          <a:xfrm>
            <a:off x="3411225" y="1259819"/>
            <a:ext cx="2316693" cy="2119808"/>
          </a:xfrm>
          <a:prstGeom prst="ellipse">
            <a:avLst/>
          </a:prstGeom>
          <a:blipFill>
            <a:blip r:embed="rId3">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hueOff val="0"/>
                  <a:satOff val="0"/>
                  <a:lumOff val="0"/>
                  <a:alphaOff val="0"/>
                </a:srgbClr>
              </a:solidFill>
              <a:effectLst/>
              <a:uLnTx/>
              <a:uFillTx/>
              <a:latin typeface="Calibri"/>
              <a:ea typeface="+mn-ea"/>
              <a:cs typeface="+mn-cs"/>
            </a:endParaRPr>
          </a:p>
        </p:txBody>
      </p:sp>
      <p:sp>
        <p:nvSpPr>
          <p:cNvPr id="3" name="Rubrik 2">
            <a:extLst>
              <a:ext uri="{FF2B5EF4-FFF2-40B4-BE49-F238E27FC236}">
                <a16:creationId xmlns:a16="http://schemas.microsoft.com/office/drawing/2014/main" id="{15154D5A-0AC6-B748-D0D5-D27E2D5C71CC}"/>
              </a:ext>
            </a:extLst>
          </p:cNvPr>
          <p:cNvSpPr txBox="1">
            <a:spLocks/>
          </p:cNvSpPr>
          <p:nvPr/>
        </p:nvSpPr>
        <p:spPr>
          <a:xfrm>
            <a:off x="331827" y="241157"/>
            <a:ext cx="7812432" cy="662857"/>
          </a:xfrm>
          <a:prstGeom prst="rect">
            <a:avLst/>
          </a:prstGeom>
        </p:spPr>
        <p:txBody>
          <a:bodyPr vert="horz" lIns="91440" tIns="45720" rIns="91440" bIns="45720" rtlCol="0" anchor="t" anchorCtr="0">
            <a:normAutofit fontScale="97500"/>
          </a:bodyPr>
          <a:lstStyle>
            <a:lvl1pPr marL="0" indent="0" algn="l" defTabSz="914400" rtl="0" eaLnBrk="1" latinLnBrk="0" hangingPunct="1">
              <a:lnSpc>
                <a:spcPct val="100000"/>
              </a:lnSpc>
              <a:spcBef>
                <a:spcPct val="0"/>
              </a:spcBef>
              <a:spcAft>
                <a:spcPts val="600"/>
              </a:spcAft>
              <a:buNone/>
              <a:defRPr sz="3200" b="0" kern="1200">
                <a:solidFill>
                  <a:schemeClr val="tx1"/>
                </a:solidFill>
                <a:latin typeface="+mj-lt"/>
                <a:ea typeface="+mj-ea"/>
                <a:cs typeface="Arial"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j-ea"/>
                <a:cs typeface="Arial" pitchFamily="34" charset="0"/>
              </a:rPr>
              <a:t>Digital vård och omsorg - utförarenhet</a:t>
            </a:r>
          </a:p>
        </p:txBody>
      </p:sp>
      <p:sp>
        <p:nvSpPr>
          <p:cNvPr id="5" name="textruta 4">
            <a:extLst>
              <a:ext uri="{FF2B5EF4-FFF2-40B4-BE49-F238E27FC236}">
                <a16:creationId xmlns:a16="http://schemas.microsoft.com/office/drawing/2014/main" id="{229430D6-D33B-6880-5CA3-1F881098C08A}"/>
              </a:ext>
            </a:extLst>
          </p:cNvPr>
          <p:cNvSpPr txBox="1"/>
          <p:nvPr/>
        </p:nvSpPr>
        <p:spPr>
          <a:xfrm>
            <a:off x="3410590" y="907688"/>
            <a:ext cx="23939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Calibri"/>
                <a:ea typeface="+mn-ea"/>
                <a:cs typeface="+mn-cs"/>
              </a:rPr>
              <a:t>Digital vård och omsorg</a:t>
            </a:r>
          </a:p>
        </p:txBody>
      </p:sp>
    </p:spTree>
    <p:extLst>
      <p:ext uri="{BB962C8B-B14F-4D97-AF65-F5344CB8AC3E}">
        <p14:creationId xmlns:p14="http://schemas.microsoft.com/office/powerpoint/2010/main" val="2505611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500"/>
                                        <p:tgtEl>
                                          <p:spTgt spid="5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right)">
                                      <p:cBhvr>
                                        <p:cTn id="38" dur="1000"/>
                                        <p:tgtEl>
                                          <p:spTgt spid="57"/>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right)">
                                      <p:cBhvr>
                                        <p:cTn id="41" dur="1000"/>
                                        <p:tgtEl>
                                          <p:spTgt spid="34"/>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right)">
                                      <p:cBhvr>
                                        <p:cTn id="44" dur="1000"/>
                                        <p:tgtEl>
                                          <p:spTgt spid="23"/>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1000"/>
                                        <p:tgtEl>
                                          <p:spTgt spid="41"/>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right)">
                                      <p:cBhvr>
                                        <p:cTn id="53" dur="1000"/>
                                        <p:tgtEl>
                                          <p:spTgt spid="60"/>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1000"/>
                                        <p:tgtEl>
                                          <p:spTgt spid="6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down)">
                                      <p:cBhvr>
                                        <p:cTn id="61" dur="500"/>
                                        <p:tgtEl>
                                          <p:spTgt spid="5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down)">
                                      <p:cBhvr>
                                        <p:cTn id="67" dur="500"/>
                                        <p:tgtEl>
                                          <p:spTgt spid="5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down)">
                                      <p:cBhvr>
                                        <p:cTn id="70" dur="500"/>
                                        <p:tgtEl>
                                          <p:spTgt spid="5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wipe(down)">
                                      <p:cBhvr>
                                        <p:cTn id="73" dur="500"/>
                                        <p:tgtEl>
                                          <p:spTgt spid="56"/>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22" grpId="0" animBg="1"/>
      <p:bldP spid="23" grpId="0" animBg="1"/>
      <p:bldP spid="30" grpId="0"/>
      <p:bldP spid="34" grpId="0"/>
      <p:bldP spid="39" grpId="0" animBg="1"/>
      <p:bldP spid="40" grpId="0" animBg="1"/>
      <p:bldP spid="41" grpId="0" animBg="1"/>
      <p:bldP spid="42" grpId="0" animBg="1"/>
      <p:bldP spid="44" grpId="0" animBg="1"/>
      <p:bldP spid="51" grpId="0" animBg="1"/>
      <p:bldP spid="53" grpId="0" animBg="1"/>
      <p:bldP spid="54" grpId="0" animBg="1"/>
      <p:bldP spid="55" grpId="0" animBg="1"/>
      <p:bldP spid="56" grpId="0" animBg="1"/>
      <p:bldP spid="57" grpId="0" animBg="1"/>
      <p:bldP spid="58" grpId="0" animBg="1"/>
      <p:bldP spid="60" grpId="0" animBg="1"/>
      <p:bldP spid="61" grpId="0" animBg="1"/>
      <p:bldP spid="6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464B54D-E61A-1679-B3C4-008C4F52ACDE}"/>
              </a:ext>
            </a:extLst>
          </p:cNvPr>
          <p:cNvSpPr/>
          <p:nvPr/>
        </p:nvSpPr>
        <p:spPr>
          <a:xfrm>
            <a:off x="7672039" y="4334107"/>
            <a:ext cx="1375317" cy="6393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             </a:t>
            </a:r>
          </a:p>
        </p:txBody>
      </p:sp>
      <p:pic>
        <p:nvPicPr>
          <p:cNvPr id="3" name="Bildobjekt 2">
            <a:extLst>
              <a:ext uri="{FF2B5EF4-FFF2-40B4-BE49-F238E27FC236}">
                <a16:creationId xmlns:a16="http://schemas.microsoft.com/office/drawing/2014/main" id="{4039859B-A7EB-E1E8-57C8-2C06B4568E90}"/>
              </a:ext>
            </a:extLst>
          </p:cNvPr>
          <p:cNvPicPr>
            <a:picLocks noChangeAspect="1"/>
          </p:cNvPicPr>
          <p:nvPr/>
        </p:nvPicPr>
        <p:blipFill>
          <a:blip r:embed="rId3"/>
          <a:srcRect b="9850"/>
          <a:stretch/>
        </p:blipFill>
        <p:spPr>
          <a:xfrm>
            <a:off x="66906" y="90469"/>
            <a:ext cx="3991532" cy="875970"/>
          </a:xfrm>
          <a:prstGeom prst="rect">
            <a:avLst/>
          </a:prstGeom>
        </p:spPr>
      </p:pic>
      <p:graphicFrame>
        <p:nvGraphicFramePr>
          <p:cNvPr id="4" name="Tabell 3">
            <a:extLst>
              <a:ext uri="{FF2B5EF4-FFF2-40B4-BE49-F238E27FC236}">
                <a16:creationId xmlns:a16="http://schemas.microsoft.com/office/drawing/2014/main" id="{16D8CB2F-9B5D-69FA-19E1-15C5A7219592}"/>
              </a:ext>
            </a:extLst>
          </p:cNvPr>
          <p:cNvGraphicFramePr>
            <a:graphicFrameLocks noGrp="1"/>
          </p:cNvGraphicFramePr>
          <p:nvPr/>
        </p:nvGraphicFramePr>
        <p:xfrm>
          <a:off x="141249" y="966439"/>
          <a:ext cx="8831765" cy="3839483"/>
        </p:xfrm>
        <a:graphic>
          <a:graphicData uri="http://schemas.openxmlformats.org/drawingml/2006/table">
            <a:tbl>
              <a:tblPr firstRow="1" bandRow="1">
                <a:tableStyleId>{5C22544A-7EE6-4342-B048-85BDC9FD1C3A}</a:tableStyleId>
              </a:tblPr>
              <a:tblGrid>
                <a:gridCol w="566957">
                  <a:extLst>
                    <a:ext uri="{9D8B030D-6E8A-4147-A177-3AD203B41FA5}">
                      <a16:colId xmlns:a16="http://schemas.microsoft.com/office/drawing/2014/main" val="547367819"/>
                    </a:ext>
                  </a:extLst>
                </a:gridCol>
                <a:gridCol w="3587347">
                  <a:extLst>
                    <a:ext uri="{9D8B030D-6E8A-4147-A177-3AD203B41FA5}">
                      <a16:colId xmlns:a16="http://schemas.microsoft.com/office/drawing/2014/main" val="3330002833"/>
                    </a:ext>
                  </a:extLst>
                </a:gridCol>
                <a:gridCol w="4677461">
                  <a:extLst>
                    <a:ext uri="{9D8B030D-6E8A-4147-A177-3AD203B41FA5}">
                      <a16:colId xmlns:a16="http://schemas.microsoft.com/office/drawing/2014/main" val="2652135329"/>
                    </a:ext>
                  </a:extLst>
                </a:gridCol>
              </a:tblGrid>
              <a:tr h="502295">
                <a:tc>
                  <a:txBody>
                    <a:bodyPr/>
                    <a:lstStyle/>
                    <a:p>
                      <a:r>
                        <a:rPr lang="sv-SE" sz="1000"/>
                        <a:t>Kl.</a:t>
                      </a:r>
                    </a:p>
                  </a:txBody>
                  <a:tcPr/>
                </a:tc>
                <a:tc>
                  <a:txBody>
                    <a:bodyPr/>
                    <a:lstStyle/>
                    <a:p>
                      <a:r>
                        <a:rPr lang="sv-SE" sz="1000"/>
                        <a:t>Utan enhet för digital vård och omsorg</a:t>
                      </a:r>
                    </a:p>
                  </a:txBody>
                  <a:tcPr/>
                </a:tc>
                <a:tc>
                  <a:txBody>
                    <a:bodyPr/>
                    <a:lstStyle/>
                    <a:p>
                      <a:r>
                        <a:rPr lang="sv-SE" sz="1000"/>
                        <a:t>Med digital vård och omsorg</a:t>
                      </a:r>
                    </a:p>
                  </a:txBody>
                  <a:tcPr/>
                </a:tc>
                <a:extLst>
                  <a:ext uri="{0D108BD9-81ED-4DB2-BD59-A6C34878D82A}">
                    <a16:rowId xmlns:a16="http://schemas.microsoft.com/office/drawing/2014/main" val="2157485863"/>
                  </a:ext>
                </a:extLst>
              </a:tr>
              <a:tr h="514665">
                <a:tc>
                  <a:txBody>
                    <a:bodyPr/>
                    <a:lstStyle/>
                    <a:p>
                      <a:r>
                        <a:rPr lang="sv-SE" sz="1000"/>
                        <a:t>8.00</a:t>
                      </a:r>
                    </a:p>
                  </a:txBody>
                  <a:tcPr/>
                </a:tc>
                <a:tc>
                  <a:txBody>
                    <a:bodyPr/>
                    <a:lstStyle/>
                    <a:p>
                      <a:r>
                        <a:rPr lang="sv-SE" sz="1000" b="1"/>
                        <a:t>Besök av hemtjänst </a:t>
                      </a:r>
                      <a:r>
                        <a:rPr lang="sv-SE" sz="1000"/>
                        <a:t>– hjälp med personlig hygien, påklädning och frukost. </a:t>
                      </a:r>
                    </a:p>
                  </a:txBody>
                  <a:tcPr/>
                </a:tc>
                <a:tc>
                  <a:txBody>
                    <a:bodyPr/>
                    <a:lstStyle/>
                    <a:p>
                      <a:r>
                        <a:rPr lang="sv-SE" sz="1000" b="1">
                          <a:solidFill>
                            <a:schemeClr val="accent5"/>
                          </a:solidFill>
                        </a:rPr>
                        <a:t>Videomöte med DVO</a:t>
                      </a:r>
                      <a:r>
                        <a:rPr lang="sv-SE" sz="1000"/>
                        <a:t>, planerar upp dagen, vilka måltider gör han själv, ska han iväg under dagen. Påminnelse om att egen hälsomonitorering. Påminnelse om digitalt seniormöte med andra seniorer via </a:t>
                      </a:r>
                      <a:r>
                        <a:rPr lang="sv-SE" sz="1000" err="1"/>
                        <a:t>Cuviva</a:t>
                      </a:r>
                      <a:r>
                        <a:rPr lang="sv-SE" sz="1000"/>
                        <a:t>.</a:t>
                      </a:r>
                    </a:p>
                    <a:p>
                      <a:r>
                        <a:rPr lang="sv-SE" sz="1000" b="1"/>
                        <a:t>Hemtjänsten kommer för hjälp med personlig hygien och påklädning. </a:t>
                      </a:r>
                    </a:p>
                  </a:txBody>
                  <a:tcPr/>
                </a:tc>
                <a:extLst>
                  <a:ext uri="{0D108BD9-81ED-4DB2-BD59-A6C34878D82A}">
                    <a16:rowId xmlns:a16="http://schemas.microsoft.com/office/drawing/2014/main" val="17625625"/>
                  </a:ext>
                </a:extLst>
              </a:tr>
              <a:tr h="460174">
                <a:tc>
                  <a:txBody>
                    <a:bodyPr/>
                    <a:lstStyle/>
                    <a:p>
                      <a:r>
                        <a:rPr lang="sv-SE" sz="1000"/>
                        <a:t>10.00</a:t>
                      </a:r>
                    </a:p>
                  </a:txBody>
                  <a:tcPr/>
                </a:tc>
                <a:tc>
                  <a:txBody>
                    <a:bodyPr/>
                    <a:lstStyle/>
                    <a:p>
                      <a:r>
                        <a:rPr lang="sv-SE" sz="1000" b="1"/>
                        <a:t>Besök av hemsjukvård</a:t>
                      </a:r>
                      <a:r>
                        <a:rPr lang="sv-SE" sz="1000"/>
                        <a:t>, avstämning mående och kontroll av kateter </a:t>
                      </a:r>
                    </a:p>
                  </a:txBody>
                  <a:tcPr/>
                </a:tc>
                <a:tc>
                  <a:txBody>
                    <a:bodyPr/>
                    <a:lstStyle/>
                    <a:p>
                      <a:r>
                        <a:rPr lang="sv-SE" sz="1000" b="1">
                          <a:solidFill>
                            <a:schemeClr val="accent5"/>
                          </a:solidFill>
                        </a:rPr>
                        <a:t>Videosamtal med DVO</a:t>
                      </a:r>
                      <a:r>
                        <a:rPr lang="sv-SE" sz="1000"/>
                        <a:t>, SSK stämmer av mående och senaste tidens egen hälsomonitorering av blodtryck och vikt. SSK stämmer av att katetern fungerar som den ska</a:t>
                      </a:r>
                    </a:p>
                  </a:txBody>
                  <a:tcPr/>
                </a:tc>
                <a:extLst>
                  <a:ext uri="{0D108BD9-81ED-4DB2-BD59-A6C34878D82A}">
                    <a16:rowId xmlns:a16="http://schemas.microsoft.com/office/drawing/2014/main" val="3255092574"/>
                  </a:ext>
                </a:extLst>
              </a:tr>
              <a:tr h="396493">
                <a:tc>
                  <a:txBody>
                    <a:bodyPr/>
                    <a:lstStyle/>
                    <a:p>
                      <a:r>
                        <a:rPr lang="sv-SE" sz="1000"/>
                        <a:t>11.30</a:t>
                      </a:r>
                    </a:p>
                  </a:txBody>
                  <a:tcPr/>
                </a:tc>
                <a:tc>
                  <a:txBody>
                    <a:bodyPr/>
                    <a:lstStyle/>
                    <a:p>
                      <a:r>
                        <a:rPr lang="sv-SE" sz="1000" b="1"/>
                        <a:t>Besök av hemtjänst </a:t>
                      </a:r>
                      <a:r>
                        <a:rPr lang="sv-SE" sz="1000"/>
                        <a:t>– hjälp med träningsprogram ordinerat av fysioterapeut </a:t>
                      </a:r>
                    </a:p>
                  </a:txBody>
                  <a:tcPr/>
                </a:tc>
                <a:tc>
                  <a:txBody>
                    <a:bodyPr/>
                    <a:lstStyle/>
                    <a:p>
                      <a:r>
                        <a:rPr lang="sv-SE" sz="1000" b="1">
                          <a:solidFill>
                            <a:srgbClr val="FF0000"/>
                          </a:solidFill>
                        </a:rPr>
                        <a:t>Digital rehab på egen hand med hjälp av app</a:t>
                      </a:r>
                      <a:r>
                        <a:rPr lang="sv-SE" sz="1000"/>
                        <a:t>, aktiviteten registreras och skickas till FT på DVO</a:t>
                      </a:r>
                    </a:p>
                  </a:txBody>
                  <a:tcPr/>
                </a:tc>
                <a:extLst>
                  <a:ext uri="{0D108BD9-81ED-4DB2-BD59-A6C34878D82A}">
                    <a16:rowId xmlns:a16="http://schemas.microsoft.com/office/drawing/2014/main" val="2801104008"/>
                  </a:ext>
                </a:extLst>
              </a:tr>
              <a:tr h="394010">
                <a:tc>
                  <a:txBody>
                    <a:bodyPr/>
                    <a:lstStyle/>
                    <a:p>
                      <a:r>
                        <a:rPr lang="sv-SE" sz="1000"/>
                        <a:t>12.00</a:t>
                      </a:r>
                    </a:p>
                  </a:txBody>
                  <a:tcPr/>
                </a:tc>
                <a:tc>
                  <a:txBody>
                    <a:bodyPr/>
                    <a:lstStyle/>
                    <a:p>
                      <a:r>
                        <a:rPr lang="sv-SE" sz="1000" b="1"/>
                        <a:t>Besök av hemtjänst </a:t>
                      </a:r>
                      <a:r>
                        <a:rPr lang="sv-SE" sz="1000"/>
                        <a:t>– hjälp att förbereda lunch.</a:t>
                      </a:r>
                    </a:p>
                  </a:txBody>
                  <a:tcPr/>
                </a:tc>
                <a:tc>
                  <a:txBody>
                    <a:bodyPr/>
                    <a:lstStyle/>
                    <a:p>
                      <a:r>
                        <a:rPr lang="sv-SE" sz="1000"/>
                        <a:t>Värmer </a:t>
                      </a:r>
                      <a:r>
                        <a:rPr lang="sv-SE" sz="1000" b="1">
                          <a:solidFill>
                            <a:srgbClr val="FF0000"/>
                          </a:solidFill>
                        </a:rPr>
                        <a:t>på egen hand </a:t>
                      </a:r>
                      <a:r>
                        <a:rPr lang="sv-SE" sz="1000"/>
                        <a:t>rester från gårdagens besök av dottern som kommit med middag enligt planering som gjorts i videosamtal på morgonen. </a:t>
                      </a:r>
                    </a:p>
                  </a:txBody>
                  <a:tcPr/>
                </a:tc>
                <a:extLst>
                  <a:ext uri="{0D108BD9-81ED-4DB2-BD59-A6C34878D82A}">
                    <a16:rowId xmlns:a16="http://schemas.microsoft.com/office/drawing/2014/main" val="762942625"/>
                  </a:ext>
                </a:extLst>
              </a:tr>
              <a:tr h="384346">
                <a:tc>
                  <a:txBody>
                    <a:bodyPr/>
                    <a:lstStyle/>
                    <a:p>
                      <a:r>
                        <a:rPr lang="sv-SE" sz="1000"/>
                        <a:t>17.00</a:t>
                      </a:r>
                    </a:p>
                  </a:txBody>
                  <a:tcPr/>
                </a:tc>
                <a:tc>
                  <a:txBody>
                    <a:bodyPr/>
                    <a:lstStyle/>
                    <a:p>
                      <a:r>
                        <a:rPr lang="sv-SE" sz="1000" b="1"/>
                        <a:t>Besök av hemtjänst </a:t>
                      </a:r>
                      <a:r>
                        <a:rPr lang="sv-SE" sz="1000"/>
                        <a:t>– hjälp att förbereda middag</a:t>
                      </a:r>
                    </a:p>
                  </a:txBody>
                  <a:tcPr/>
                </a:tc>
                <a:tc>
                  <a:txBody>
                    <a:bodyPr/>
                    <a:lstStyle/>
                    <a:p>
                      <a:r>
                        <a:rPr lang="sv-SE" sz="1000" b="1">
                          <a:solidFill>
                            <a:schemeClr val="accent5"/>
                          </a:solidFill>
                        </a:rPr>
                        <a:t>Videosamtal med DVO. </a:t>
                      </a:r>
                      <a:r>
                        <a:rPr lang="sv-SE" sz="1000"/>
                        <a:t>Får med motivationsstöd hjälp med att </a:t>
                      </a:r>
                      <a:r>
                        <a:rPr lang="sv-SE" sz="1000" b="1">
                          <a:solidFill>
                            <a:srgbClr val="FF0000"/>
                          </a:solidFill>
                        </a:rPr>
                        <a:t>på egen hand </a:t>
                      </a:r>
                      <a:r>
                        <a:rPr lang="sv-SE" sz="1000"/>
                        <a:t>förbereda middag utifrån vad som finns tillgängligt i kylskåp och skafferi.</a:t>
                      </a:r>
                    </a:p>
                  </a:txBody>
                  <a:tcPr/>
                </a:tc>
                <a:extLst>
                  <a:ext uri="{0D108BD9-81ED-4DB2-BD59-A6C34878D82A}">
                    <a16:rowId xmlns:a16="http://schemas.microsoft.com/office/drawing/2014/main" val="728343586"/>
                  </a:ext>
                </a:extLst>
              </a:tr>
              <a:tr h="278037">
                <a:tc>
                  <a:txBody>
                    <a:bodyPr/>
                    <a:lstStyle/>
                    <a:p>
                      <a:r>
                        <a:rPr lang="sv-SE" sz="1000"/>
                        <a:t>20.00</a:t>
                      </a:r>
                    </a:p>
                  </a:txBody>
                  <a:tcPr/>
                </a:tc>
                <a:tc>
                  <a:txBody>
                    <a:bodyPr/>
                    <a:lstStyle/>
                    <a:p>
                      <a:r>
                        <a:rPr lang="sv-SE" sz="1000" b="1"/>
                        <a:t>Besök av hemtjänst </a:t>
                      </a:r>
                      <a:r>
                        <a:rPr lang="sv-SE" sz="1000"/>
                        <a:t>– hjälp med avklädning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t>Besök av hemtjänst </a:t>
                      </a:r>
                      <a:r>
                        <a:rPr lang="sv-SE" sz="1000"/>
                        <a:t>– hjälp med avklädning</a:t>
                      </a:r>
                    </a:p>
                    <a:p>
                      <a:endParaRPr lang="sv-SE" sz="1000"/>
                    </a:p>
                  </a:txBody>
                  <a:tcPr/>
                </a:tc>
                <a:extLst>
                  <a:ext uri="{0D108BD9-81ED-4DB2-BD59-A6C34878D82A}">
                    <a16:rowId xmlns:a16="http://schemas.microsoft.com/office/drawing/2014/main" val="3144989032"/>
                  </a:ext>
                </a:extLst>
              </a:tr>
              <a:tr h="502295">
                <a:tc>
                  <a:txBody>
                    <a:bodyPr/>
                    <a:lstStyle/>
                    <a:p>
                      <a:r>
                        <a:rPr lang="sv-SE" sz="1000"/>
                        <a:t>23.00</a:t>
                      </a:r>
                    </a:p>
                  </a:txBody>
                  <a:tcPr/>
                </a:tc>
                <a:tc>
                  <a:txBody>
                    <a:bodyPr/>
                    <a:lstStyle/>
                    <a:p>
                      <a:r>
                        <a:rPr lang="sv-SE" sz="1000"/>
                        <a:t>Larmar på grund av yrsel – </a:t>
                      </a:r>
                      <a:r>
                        <a:rPr lang="sv-SE" sz="1000" b="1"/>
                        <a:t>får besök av larmpatrull</a:t>
                      </a:r>
                      <a:r>
                        <a:rPr lang="sv-SE" sz="1000"/>
                        <a:t>, yrseln lägger sig efter en stund och larmpatrullen åker</a:t>
                      </a:r>
                    </a:p>
                  </a:txBody>
                  <a:tcPr/>
                </a:tc>
                <a:tc>
                  <a:txBody>
                    <a:bodyPr/>
                    <a:lstStyle/>
                    <a:p>
                      <a:r>
                        <a:rPr lang="sv-SE" sz="1000"/>
                        <a:t>Kontaktar DVO på grund av yrsel, </a:t>
                      </a:r>
                      <a:r>
                        <a:rPr lang="sv-SE" sz="1000" b="1">
                          <a:solidFill>
                            <a:schemeClr val="accent5"/>
                          </a:solidFill>
                        </a:rPr>
                        <a:t>DVO ringer upp videosamtal </a:t>
                      </a:r>
                      <a:r>
                        <a:rPr lang="sv-SE" sz="1000"/>
                        <a:t>och finns där tills yrseln har lagt sig, då avslutas videosamtalet. </a:t>
                      </a:r>
                    </a:p>
                  </a:txBody>
                  <a:tcPr/>
                </a:tc>
                <a:extLst>
                  <a:ext uri="{0D108BD9-81ED-4DB2-BD59-A6C34878D82A}">
                    <a16:rowId xmlns:a16="http://schemas.microsoft.com/office/drawing/2014/main" val="4024580825"/>
                  </a:ext>
                </a:extLst>
              </a:tr>
            </a:tbl>
          </a:graphicData>
        </a:graphic>
      </p:graphicFrame>
      <p:sp>
        <p:nvSpPr>
          <p:cNvPr id="6" name="textruta 5">
            <a:extLst>
              <a:ext uri="{FF2B5EF4-FFF2-40B4-BE49-F238E27FC236}">
                <a16:creationId xmlns:a16="http://schemas.microsoft.com/office/drawing/2014/main" id="{4799C786-F7F5-92F6-7B1A-64EFC0FEED65}"/>
              </a:ext>
            </a:extLst>
          </p:cNvPr>
          <p:cNvSpPr txBox="1"/>
          <p:nvPr/>
        </p:nvSpPr>
        <p:spPr>
          <a:xfrm>
            <a:off x="1056627" y="4805922"/>
            <a:ext cx="2012089" cy="307777"/>
          </a:xfrm>
          <a:prstGeom prst="rect">
            <a:avLst/>
          </a:prstGeom>
          <a:noFill/>
        </p:spPr>
        <p:txBody>
          <a:bodyPr wrap="none" rtlCol="0">
            <a:spAutoFit/>
          </a:bodyPr>
          <a:lstStyle/>
          <a:p>
            <a:r>
              <a:rPr lang="sv-SE" sz="1400"/>
              <a:t>7 fysiska besök i hemmet</a:t>
            </a:r>
          </a:p>
        </p:txBody>
      </p:sp>
      <p:sp>
        <p:nvSpPr>
          <p:cNvPr id="7" name="textruta 6">
            <a:extLst>
              <a:ext uri="{FF2B5EF4-FFF2-40B4-BE49-F238E27FC236}">
                <a16:creationId xmlns:a16="http://schemas.microsoft.com/office/drawing/2014/main" id="{43388BFA-74D4-3C52-7B30-4638683FB430}"/>
              </a:ext>
            </a:extLst>
          </p:cNvPr>
          <p:cNvSpPr txBox="1"/>
          <p:nvPr/>
        </p:nvSpPr>
        <p:spPr>
          <a:xfrm>
            <a:off x="5260032" y="4819555"/>
            <a:ext cx="2012089" cy="307777"/>
          </a:xfrm>
          <a:prstGeom prst="rect">
            <a:avLst/>
          </a:prstGeom>
          <a:noFill/>
        </p:spPr>
        <p:txBody>
          <a:bodyPr wrap="none" rtlCol="0">
            <a:spAutoFit/>
          </a:bodyPr>
          <a:lstStyle/>
          <a:p>
            <a:r>
              <a:rPr lang="sv-SE" sz="1400"/>
              <a:t>2 fysiska besök i hemmet</a:t>
            </a:r>
          </a:p>
        </p:txBody>
      </p:sp>
      <p:sp>
        <p:nvSpPr>
          <p:cNvPr id="2" name="Rektangel 1">
            <a:extLst>
              <a:ext uri="{FF2B5EF4-FFF2-40B4-BE49-F238E27FC236}">
                <a16:creationId xmlns:a16="http://schemas.microsoft.com/office/drawing/2014/main" id="{C4AFE8BB-A86B-9232-3A60-3F959873E8A3}"/>
              </a:ext>
            </a:extLst>
          </p:cNvPr>
          <p:cNvSpPr/>
          <p:nvPr/>
        </p:nvSpPr>
        <p:spPr>
          <a:xfrm>
            <a:off x="749147" y="4805922"/>
            <a:ext cx="2787267" cy="321410"/>
          </a:xfrm>
          <a:prstGeom prst="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B79C6068-FCAA-E680-0A2F-09D69DC2FC3B}"/>
              </a:ext>
            </a:extLst>
          </p:cNvPr>
          <p:cNvSpPr/>
          <p:nvPr/>
        </p:nvSpPr>
        <p:spPr>
          <a:xfrm>
            <a:off x="4790506" y="4804084"/>
            <a:ext cx="2787267" cy="321410"/>
          </a:xfrm>
          <a:prstGeom prst="rect">
            <a:avLst/>
          </a:prstGeom>
          <a:noFill/>
          <a:ln w="38100">
            <a:solidFill>
              <a:srgbClr val="00A01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02827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23FF5-496A-F13E-7726-7DE9C87B4956}"/>
            </a:ext>
          </a:extLst>
        </p:cNvPr>
        <p:cNvGrpSpPr/>
        <p:nvPr/>
      </p:nvGrpSpPr>
      <p:grpSpPr>
        <a:xfrm>
          <a:off x="0" y="0"/>
          <a:ext cx="0" cy="0"/>
          <a:chOff x="0" y="0"/>
          <a:chExt cx="0" cy="0"/>
        </a:xfrm>
      </p:grpSpPr>
      <p:sp>
        <p:nvSpPr>
          <p:cNvPr id="24" name="Rektangel 23">
            <a:extLst>
              <a:ext uri="{FF2B5EF4-FFF2-40B4-BE49-F238E27FC236}">
                <a16:creationId xmlns:a16="http://schemas.microsoft.com/office/drawing/2014/main" id="{63A3FC35-EA3D-A5DC-AB38-471AD4E1BA08}"/>
              </a:ext>
            </a:extLst>
          </p:cNvPr>
          <p:cNvSpPr/>
          <p:nvPr/>
        </p:nvSpPr>
        <p:spPr>
          <a:xfrm>
            <a:off x="-2829" y="0"/>
            <a:ext cx="9144000" cy="4288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1" name="textruta 60">
            <a:extLst>
              <a:ext uri="{FF2B5EF4-FFF2-40B4-BE49-F238E27FC236}">
                <a16:creationId xmlns:a16="http://schemas.microsoft.com/office/drawing/2014/main" id="{D56EF7A1-A5E6-DE50-E019-8A69ECBDD663}"/>
              </a:ext>
            </a:extLst>
          </p:cNvPr>
          <p:cNvSpPr txBox="1"/>
          <p:nvPr/>
        </p:nvSpPr>
        <p:spPr>
          <a:xfrm>
            <a:off x="145772" y="1220118"/>
            <a:ext cx="3345170" cy="3416320"/>
          </a:xfrm>
          <a:prstGeom prst="rect">
            <a:avLst/>
          </a:prstGeom>
          <a:noFill/>
        </p:spPr>
        <p:txBody>
          <a:bodyPr wrap="square" rtlCol="0">
            <a:spAutoFit/>
          </a:bodyPr>
          <a:lstStyle/>
          <a:p>
            <a:pPr marL="457200" indent="-457200">
              <a:buFont typeface="Arial" panose="020B0604020202020204" pitchFamily="34" charset="0"/>
              <a:buChar char="•"/>
            </a:pPr>
            <a:r>
              <a:rPr lang="sv-SE" sz="2400" dirty="0"/>
              <a:t>Förebygga och främja hälsa</a:t>
            </a:r>
          </a:p>
          <a:p>
            <a:pPr marL="457200" indent="-457200">
              <a:buFont typeface="Arial" panose="020B0604020202020204" pitchFamily="34" charset="0"/>
              <a:buChar char="•"/>
            </a:pPr>
            <a:r>
              <a:rPr lang="sv-SE" sz="2400" dirty="0"/>
              <a:t>Digitalisera</a:t>
            </a:r>
          </a:p>
          <a:p>
            <a:pPr marL="457200" indent="-457200">
              <a:buFont typeface="Arial" panose="020B0604020202020204" pitchFamily="34" charset="0"/>
              <a:buChar char="•"/>
            </a:pPr>
            <a:r>
              <a:rPr lang="sv-SE" sz="2400" dirty="0"/>
              <a:t>Samarbeta</a:t>
            </a:r>
          </a:p>
          <a:p>
            <a:endParaRPr lang="sv-SE" sz="2400" dirty="0"/>
          </a:p>
          <a:p>
            <a:pPr marL="457200" indent="-457200">
              <a:buFont typeface="Arial" panose="020B0604020202020204" pitchFamily="34" charset="0"/>
              <a:buChar char="•"/>
            </a:pPr>
            <a:endParaRPr lang="sv-SE" sz="2400" dirty="0"/>
          </a:p>
          <a:p>
            <a:pPr marL="457200" indent="-457200">
              <a:buFont typeface="Arial" panose="020B0604020202020204" pitchFamily="34" charset="0"/>
              <a:buChar char="•"/>
            </a:pPr>
            <a:endParaRPr lang="sv-SE" sz="2400" dirty="0"/>
          </a:p>
          <a:p>
            <a:pPr marL="457200" indent="-457200">
              <a:buFont typeface="Arial" panose="020B0604020202020204" pitchFamily="34" charset="0"/>
              <a:buChar char="•"/>
            </a:pPr>
            <a:endParaRPr lang="sv-SE" sz="2400" dirty="0"/>
          </a:p>
          <a:p>
            <a:pPr marL="457200" indent="-457200">
              <a:buFont typeface="Arial" panose="020B0604020202020204" pitchFamily="34" charset="0"/>
              <a:buChar char="•"/>
            </a:pPr>
            <a:endParaRPr lang="sv-SE" sz="2400" dirty="0"/>
          </a:p>
        </p:txBody>
      </p:sp>
      <p:pic>
        <p:nvPicPr>
          <p:cNvPr id="5" name="Bild 4" descr="Butik med hel fyllning">
            <a:extLst>
              <a:ext uri="{FF2B5EF4-FFF2-40B4-BE49-F238E27FC236}">
                <a16:creationId xmlns:a16="http://schemas.microsoft.com/office/drawing/2014/main" id="{7E60B356-A012-07D1-CB21-D9BC2CFE28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7697" y="2925302"/>
            <a:ext cx="1328859" cy="1342773"/>
          </a:xfrm>
          <a:prstGeom prst="rect">
            <a:avLst/>
          </a:prstGeom>
        </p:spPr>
      </p:pic>
      <p:pic>
        <p:nvPicPr>
          <p:cNvPr id="12" name="Bild 11" descr="Lövträd med hel fyllning">
            <a:extLst>
              <a:ext uri="{FF2B5EF4-FFF2-40B4-BE49-F238E27FC236}">
                <a16:creationId xmlns:a16="http://schemas.microsoft.com/office/drawing/2014/main" id="{1714C4C1-5623-4664-26D3-9E928FD32F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5094" y="2770883"/>
            <a:ext cx="1371600" cy="1371600"/>
          </a:xfrm>
          <a:prstGeom prst="rect">
            <a:avLst/>
          </a:prstGeom>
        </p:spPr>
      </p:pic>
      <p:pic>
        <p:nvPicPr>
          <p:cNvPr id="13" name="Bild 12" descr="Nedtonad (mindre sol) med hel fyllning">
            <a:extLst>
              <a:ext uri="{FF2B5EF4-FFF2-40B4-BE49-F238E27FC236}">
                <a16:creationId xmlns:a16="http://schemas.microsoft.com/office/drawing/2014/main" id="{DE815A12-CD3A-1BD3-30E9-C1271039C9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0795" y="720671"/>
            <a:ext cx="1853834" cy="1853834"/>
          </a:xfrm>
          <a:prstGeom prst="rect">
            <a:avLst/>
          </a:prstGeom>
        </p:spPr>
      </p:pic>
      <p:sp>
        <p:nvSpPr>
          <p:cNvPr id="60" name="Rektangel 59">
            <a:extLst>
              <a:ext uri="{FF2B5EF4-FFF2-40B4-BE49-F238E27FC236}">
                <a16:creationId xmlns:a16="http://schemas.microsoft.com/office/drawing/2014/main" id="{6051C3B9-4E14-B2C0-4F99-D18005B7BED4}"/>
              </a:ext>
            </a:extLst>
          </p:cNvPr>
          <p:cNvSpPr/>
          <p:nvPr/>
        </p:nvSpPr>
        <p:spPr>
          <a:xfrm>
            <a:off x="-12354" y="447988"/>
            <a:ext cx="9168708" cy="523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textruta 58">
            <a:extLst>
              <a:ext uri="{FF2B5EF4-FFF2-40B4-BE49-F238E27FC236}">
                <a16:creationId xmlns:a16="http://schemas.microsoft.com/office/drawing/2014/main" id="{2F926E49-F25B-0456-4085-1D8B2762D44D}"/>
              </a:ext>
            </a:extLst>
          </p:cNvPr>
          <p:cNvSpPr txBox="1"/>
          <p:nvPr/>
        </p:nvSpPr>
        <p:spPr>
          <a:xfrm>
            <a:off x="23674" y="453619"/>
            <a:ext cx="4058038" cy="523220"/>
          </a:xfrm>
          <a:prstGeom prst="rect">
            <a:avLst/>
          </a:prstGeom>
          <a:noFill/>
        </p:spPr>
        <p:txBody>
          <a:bodyPr wrap="square" rtlCol="0">
            <a:spAutoFit/>
          </a:bodyPr>
          <a:lstStyle/>
          <a:p>
            <a:pPr algn="ctr"/>
            <a:r>
              <a:rPr lang="sv-SE" sz="2800" dirty="0"/>
              <a:t>Prioriteringar framåt</a:t>
            </a:r>
          </a:p>
        </p:txBody>
      </p:sp>
      <p:sp>
        <p:nvSpPr>
          <p:cNvPr id="55" name="Ellips 54">
            <a:extLst>
              <a:ext uri="{FF2B5EF4-FFF2-40B4-BE49-F238E27FC236}">
                <a16:creationId xmlns:a16="http://schemas.microsoft.com/office/drawing/2014/main" id="{8800E957-62FF-7C3F-FBF9-BCA2B5A79851}"/>
              </a:ext>
            </a:extLst>
          </p:cNvPr>
          <p:cNvSpPr/>
          <p:nvPr/>
        </p:nvSpPr>
        <p:spPr>
          <a:xfrm>
            <a:off x="5549624" y="276105"/>
            <a:ext cx="864000" cy="864000"/>
          </a:xfrm>
          <a:prstGeom prst="ellipse">
            <a:avLst/>
          </a:prstGeom>
          <a:solidFill>
            <a:schemeClr val="bg1">
              <a:lumMod val="85000"/>
            </a:schemeClr>
          </a:solidFill>
          <a:ln w="9525">
            <a:solidFill>
              <a:schemeClr val="bg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tx1"/>
                </a:solidFill>
              </a:rPr>
              <a:t>Samarbeta</a:t>
            </a:r>
          </a:p>
        </p:txBody>
      </p:sp>
      <p:sp>
        <p:nvSpPr>
          <p:cNvPr id="56" name="Ellips 55">
            <a:extLst>
              <a:ext uri="{FF2B5EF4-FFF2-40B4-BE49-F238E27FC236}">
                <a16:creationId xmlns:a16="http://schemas.microsoft.com/office/drawing/2014/main" id="{9A96C20C-6FD3-6DF2-4345-5CAE5A67C894}"/>
              </a:ext>
            </a:extLst>
          </p:cNvPr>
          <p:cNvSpPr/>
          <p:nvPr/>
        </p:nvSpPr>
        <p:spPr>
          <a:xfrm>
            <a:off x="6315259" y="276105"/>
            <a:ext cx="864000" cy="864000"/>
          </a:xfrm>
          <a:prstGeom prst="ellipse">
            <a:avLst/>
          </a:prstGeom>
          <a:solidFill>
            <a:schemeClr val="bg1">
              <a:lumMod val="85000"/>
            </a:schemeClr>
          </a:solidFill>
          <a:ln w="9525">
            <a:solidFill>
              <a:schemeClr val="bg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tx1"/>
                </a:solidFill>
              </a:rPr>
              <a:t>Förebygga</a:t>
            </a:r>
          </a:p>
        </p:txBody>
      </p:sp>
      <p:sp>
        <p:nvSpPr>
          <p:cNvPr id="57" name="Ellips 56">
            <a:extLst>
              <a:ext uri="{FF2B5EF4-FFF2-40B4-BE49-F238E27FC236}">
                <a16:creationId xmlns:a16="http://schemas.microsoft.com/office/drawing/2014/main" id="{1ACC918A-AAFA-3771-14F8-406CD5E35B2A}"/>
              </a:ext>
            </a:extLst>
          </p:cNvPr>
          <p:cNvSpPr/>
          <p:nvPr/>
        </p:nvSpPr>
        <p:spPr>
          <a:xfrm>
            <a:off x="7080894" y="276105"/>
            <a:ext cx="864000" cy="864000"/>
          </a:xfrm>
          <a:prstGeom prst="ellipse">
            <a:avLst/>
          </a:prstGeom>
          <a:solidFill>
            <a:schemeClr val="bg1">
              <a:lumMod val="85000"/>
            </a:schemeClr>
          </a:solidFill>
          <a:ln w="9525">
            <a:solidFill>
              <a:schemeClr val="bg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tx1"/>
                </a:solidFill>
              </a:rPr>
              <a:t>Kompetens-försörja</a:t>
            </a:r>
          </a:p>
        </p:txBody>
      </p:sp>
      <p:sp>
        <p:nvSpPr>
          <p:cNvPr id="58" name="Ellips 57">
            <a:extLst>
              <a:ext uri="{FF2B5EF4-FFF2-40B4-BE49-F238E27FC236}">
                <a16:creationId xmlns:a16="http://schemas.microsoft.com/office/drawing/2014/main" id="{5F16DF03-2688-D2A6-21C2-B358C1DF2BAA}"/>
              </a:ext>
            </a:extLst>
          </p:cNvPr>
          <p:cNvSpPr/>
          <p:nvPr/>
        </p:nvSpPr>
        <p:spPr>
          <a:xfrm>
            <a:off x="7846530" y="276105"/>
            <a:ext cx="864000" cy="864000"/>
          </a:xfrm>
          <a:prstGeom prst="ellipse">
            <a:avLst/>
          </a:prstGeom>
          <a:solidFill>
            <a:schemeClr val="bg1">
              <a:lumMod val="85000"/>
            </a:schemeClr>
          </a:solidFill>
          <a:ln w="9525">
            <a:solidFill>
              <a:schemeClr val="bg1"/>
            </a:solidFill>
          </a:ln>
          <a:scene3d>
            <a:camera prst="orthographicFront">
              <a:rot lat="0" lon="0" rev="1800000"/>
            </a:camera>
            <a:lightRig rig="threePt" dir="t"/>
          </a:scene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sv-SE" sz="1000" dirty="0">
                <a:solidFill>
                  <a:schemeClr val="tx1"/>
                </a:solidFill>
              </a:rPr>
              <a:t>Digitalisera</a:t>
            </a:r>
          </a:p>
        </p:txBody>
      </p:sp>
      <p:pic>
        <p:nvPicPr>
          <p:cNvPr id="16" name="Bild 15" descr="Lövträd med hel fyllning">
            <a:extLst>
              <a:ext uri="{FF2B5EF4-FFF2-40B4-BE49-F238E27FC236}">
                <a16:creationId xmlns:a16="http://schemas.microsoft.com/office/drawing/2014/main" id="{25E6B8FD-8164-E495-D7FE-FE52F75C99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78068" y="1361628"/>
            <a:ext cx="2866826" cy="2866826"/>
          </a:xfrm>
          <a:prstGeom prst="rect">
            <a:avLst/>
          </a:prstGeom>
        </p:spPr>
      </p:pic>
      <p:pic>
        <p:nvPicPr>
          <p:cNvPr id="17" name="Bild 16" descr="Bil med hel fyllning">
            <a:extLst>
              <a:ext uri="{FF2B5EF4-FFF2-40B4-BE49-F238E27FC236}">
                <a16:creationId xmlns:a16="http://schemas.microsoft.com/office/drawing/2014/main" id="{35F7E2EA-AD62-A926-FD93-C02637C2D4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3178" y="3592287"/>
            <a:ext cx="650079" cy="650079"/>
          </a:xfrm>
          <a:prstGeom prst="rect">
            <a:avLst/>
          </a:prstGeom>
        </p:spPr>
      </p:pic>
      <p:pic>
        <p:nvPicPr>
          <p:cNvPr id="19" name="Bild 18" descr="Lövträd med hel fyllning">
            <a:extLst>
              <a:ext uri="{FF2B5EF4-FFF2-40B4-BE49-F238E27FC236}">
                <a16:creationId xmlns:a16="http://schemas.microsoft.com/office/drawing/2014/main" id="{6D0A6C75-00B9-4934-D6DB-C9CE7DD603D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70721" y="1363965"/>
            <a:ext cx="2866826" cy="2866826"/>
          </a:xfrm>
          <a:prstGeom prst="rect">
            <a:avLst/>
          </a:prstGeom>
        </p:spPr>
      </p:pic>
      <p:sp>
        <p:nvSpPr>
          <p:cNvPr id="8" name="Rektangel 7">
            <a:extLst>
              <a:ext uri="{FF2B5EF4-FFF2-40B4-BE49-F238E27FC236}">
                <a16:creationId xmlns:a16="http://schemas.microsoft.com/office/drawing/2014/main" id="{B3674052-DD3E-3F93-DC56-F0AB79145ADE}"/>
              </a:ext>
            </a:extLst>
          </p:cNvPr>
          <p:cNvSpPr/>
          <p:nvPr/>
        </p:nvSpPr>
        <p:spPr>
          <a:xfrm>
            <a:off x="0" y="4067183"/>
            <a:ext cx="9144000" cy="220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16701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xEl>
                                              <p:pRg st="2" end="2"/>
                                            </p:txEl>
                                          </p:spTgt>
                                        </p:tgtEl>
                                        <p:attrNameLst>
                                          <p:attrName>style.visibility</p:attrName>
                                        </p:attrNameLst>
                                      </p:cBhvr>
                                      <p:to>
                                        <p:strVal val="visible"/>
                                      </p:to>
                                    </p:set>
                                    <p:animEffect transition="in" filter="wipe(left)">
                                      <p:cBhvr>
                                        <p:cTn id="7" dur="500"/>
                                        <p:tgtEl>
                                          <p:spTgt spid="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ktangel 75">
            <a:extLst>
              <a:ext uri="{FF2B5EF4-FFF2-40B4-BE49-F238E27FC236}">
                <a16:creationId xmlns:a16="http://schemas.microsoft.com/office/drawing/2014/main" id="{A68DCD19-C78E-C6EC-B2CF-70F6F868102D}"/>
              </a:ext>
            </a:extLst>
          </p:cNvPr>
          <p:cNvSpPr/>
          <p:nvPr/>
        </p:nvSpPr>
        <p:spPr>
          <a:xfrm>
            <a:off x="8560" y="943706"/>
            <a:ext cx="9144000" cy="4199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 2" descr="Lövträd med hel fyllning">
            <a:extLst>
              <a:ext uri="{FF2B5EF4-FFF2-40B4-BE49-F238E27FC236}">
                <a16:creationId xmlns:a16="http://schemas.microsoft.com/office/drawing/2014/main" id="{82F8F335-562F-7967-F13D-65D4BEB721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0" y="1989587"/>
            <a:ext cx="2452146" cy="2452467"/>
          </a:xfrm>
          <a:prstGeom prst="rect">
            <a:avLst/>
          </a:prstGeom>
        </p:spPr>
      </p:pic>
      <p:sp>
        <p:nvSpPr>
          <p:cNvPr id="2" name="textruta 1">
            <a:extLst>
              <a:ext uri="{FF2B5EF4-FFF2-40B4-BE49-F238E27FC236}">
                <a16:creationId xmlns:a16="http://schemas.microsoft.com/office/drawing/2014/main" id="{2F9BDB6A-0D1D-AB00-FA51-12E512DC3DF1}"/>
              </a:ext>
            </a:extLst>
          </p:cNvPr>
          <p:cNvSpPr txBox="1"/>
          <p:nvPr/>
        </p:nvSpPr>
        <p:spPr>
          <a:xfrm>
            <a:off x="2218684" y="4626827"/>
            <a:ext cx="4545187" cy="400110"/>
          </a:xfrm>
          <a:prstGeom prst="rect">
            <a:avLst/>
          </a:prstGeom>
          <a:noFill/>
        </p:spPr>
        <p:txBody>
          <a:bodyPr wrap="square" rtlCol="0">
            <a:spAutoFit/>
          </a:bodyPr>
          <a:lstStyle/>
          <a:p>
            <a:r>
              <a:rPr lang="sv-SE" sz="2000"/>
              <a:t>Tillsammans för ett bättre liv – livet ut!</a:t>
            </a:r>
          </a:p>
        </p:txBody>
      </p:sp>
      <p:sp>
        <p:nvSpPr>
          <p:cNvPr id="4" name="Ellips 3">
            <a:extLst>
              <a:ext uri="{FF2B5EF4-FFF2-40B4-BE49-F238E27FC236}">
                <a16:creationId xmlns:a16="http://schemas.microsoft.com/office/drawing/2014/main" id="{634F02D2-9738-8166-510B-4DCECABB5AE7}"/>
              </a:ext>
            </a:extLst>
          </p:cNvPr>
          <p:cNvSpPr/>
          <p:nvPr/>
        </p:nvSpPr>
        <p:spPr>
          <a:xfrm>
            <a:off x="6775936" y="939020"/>
            <a:ext cx="669036" cy="646484"/>
          </a:xfrm>
          <a:prstGeom prst="ellipse">
            <a:avLst/>
          </a:prstGeom>
          <a:solidFill>
            <a:schemeClr val="bg1">
              <a:lumMod val="50000"/>
            </a:schemeClr>
          </a:solidFill>
          <a:ln w="9525">
            <a:solidFill>
              <a:schemeClr val="bg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a:solidFill>
                  <a:schemeClr val="bg1"/>
                </a:solidFill>
              </a:rPr>
              <a:t>Samarbeta</a:t>
            </a:r>
          </a:p>
        </p:txBody>
      </p:sp>
      <p:sp>
        <p:nvSpPr>
          <p:cNvPr id="5" name="Ellips 4">
            <a:extLst>
              <a:ext uri="{FF2B5EF4-FFF2-40B4-BE49-F238E27FC236}">
                <a16:creationId xmlns:a16="http://schemas.microsoft.com/office/drawing/2014/main" id="{C829E56F-2335-8739-1DF8-8FE4413E33ED}"/>
              </a:ext>
            </a:extLst>
          </p:cNvPr>
          <p:cNvSpPr/>
          <p:nvPr/>
        </p:nvSpPr>
        <p:spPr>
          <a:xfrm>
            <a:off x="7328357" y="939020"/>
            <a:ext cx="639843" cy="638009"/>
          </a:xfrm>
          <a:prstGeom prst="ellipse">
            <a:avLst/>
          </a:prstGeom>
          <a:solidFill>
            <a:schemeClr val="accent4"/>
          </a:solidFill>
          <a:ln w="9525">
            <a:solidFill>
              <a:schemeClr val="bg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800">
                <a:solidFill>
                  <a:schemeClr val="bg1"/>
                </a:solidFill>
              </a:rPr>
              <a:t>Förebygga</a:t>
            </a:r>
          </a:p>
        </p:txBody>
      </p:sp>
      <p:sp>
        <p:nvSpPr>
          <p:cNvPr id="6" name="Ellips 5">
            <a:extLst>
              <a:ext uri="{FF2B5EF4-FFF2-40B4-BE49-F238E27FC236}">
                <a16:creationId xmlns:a16="http://schemas.microsoft.com/office/drawing/2014/main" id="{9B045CF6-8B1E-AE14-93DB-88844D836002}"/>
              </a:ext>
            </a:extLst>
          </p:cNvPr>
          <p:cNvSpPr/>
          <p:nvPr/>
        </p:nvSpPr>
        <p:spPr>
          <a:xfrm>
            <a:off x="7850012" y="935232"/>
            <a:ext cx="669036" cy="641797"/>
          </a:xfrm>
          <a:prstGeom prst="ellipse">
            <a:avLst/>
          </a:prstGeom>
          <a:solidFill>
            <a:srgbClr val="006E1E"/>
          </a:solidFill>
          <a:ln w="9525">
            <a:solidFill>
              <a:schemeClr val="bg1"/>
            </a:solidFill>
          </a:ln>
          <a:scene3d>
            <a:camera prst="orthographicFront">
              <a:rot lat="0" lon="0" rev="1800000"/>
            </a:camera>
            <a:lightRig rig="threePt" dir="t"/>
          </a:scene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sv-SE" sz="800">
                <a:solidFill>
                  <a:schemeClr val="bg1"/>
                </a:solidFill>
              </a:rPr>
              <a:t>Kompetensförsörja</a:t>
            </a:r>
          </a:p>
        </p:txBody>
      </p:sp>
      <p:sp>
        <p:nvSpPr>
          <p:cNvPr id="7" name="Ellips 6">
            <a:extLst>
              <a:ext uri="{FF2B5EF4-FFF2-40B4-BE49-F238E27FC236}">
                <a16:creationId xmlns:a16="http://schemas.microsoft.com/office/drawing/2014/main" id="{B7E0A792-B0C8-F6AA-1EB2-4E7F33FA45D3}"/>
              </a:ext>
            </a:extLst>
          </p:cNvPr>
          <p:cNvSpPr/>
          <p:nvPr/>
        </p:nvSpPr>
        <p:spPr>
          <a:xfrm>
            <a:off x="8420320" y="943706"/>
            <a:ext cx="669036" cy="641798"/>
          </a:xfrm>
          <a:prstGeom prst="ellipse">
            <a:avLst/>
          </a:prstGeom>
          <a:solidFill>
            <a:srgbClr val="D78DA6"/>
          </a:solidFill>
          <a:ln w="9525">
            <a:solidFill>
              <a:schemeClr val="bg1"/>
            </a:solidFill>
          </a:ln>
          <a:scene3d>
            <a:camera prst="orthographicFront">
              <a:rot lat="0" lon="0" rev="1800000"/>
            </a:camera>
            <a:lightRig rig="threePt" dir="t"/>
          </a:scene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sv-SE" sz="800">
                <a:solidFill>
                  <a:schemeClr val="bg1"/>
                </a:solidFill>
              </a:rPr>
              <a:t>Digitalisera</a:t>
            </a:r>
          </a:p>
        </p:txBody>
      </p:sp>
      <p:pic>
        <p:nvPicPr>
          <p:cNvPr id="73" name="Bild 72" descr="Moln med hel fyllning">
            <a:extLst>
              <a:ext uri="{FF2B5EF4-FFF2-40B4-BE49-F238E27FC236}">
                <a16:creationId xmlns:a16="http://schemas.microsoft.com/office/drawing/2014/main" id="{E3461734-0F49-F874-9DCF-553E75C23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28" y="783853"/>
            <a:ext cx="914400" cy="914400"/>
          </a:xfrm>
          <a:prstGeom prst="rect">
            <a:avLst/>
          </a:prstGeom>
        </p:spPr>
      </p:pic>
      <p:pic>
        <p:nvPicPr>
          <p:cNvPr id="74" name="Bild 73" descr="Moln med hel fyllning">
            <a:extLst>
              <a:ext uri="{FF2B5EF4-FFF2-40B4-BE49-F238E27FC236}">
                <a16:creationId xmlns:a16="http://schemas.microsoft.com/office/drawing/2014/main" id="{FD596B3B-52F2-92E7-9AED-12D91C08B3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008195" y="943706"/>
            <a:ext cx="1234685" cy="1234685"/>
          </a:xfrm>
          <a:prstGeom prst="rect">
            <a:avLst/>
          </a:prstGeom>
        </p:spPr>
      </p:pic>
      <p:pic>
        <p:nvPicPr>
          <p:cNvPr id="75" name="Bild 74" descr="Nedtonad (mindre sol) med hel fyllning">
            <a:extLst>
              <a:ext uri="{FF2B5EF4-FFF2-40B4-BE49-F238E27FC236}">
                <a16:creationId xmlns:a16="http://schemas.microsoft.com/office/drawing/2014/main" id="{DE802450-A7F7-B153-1751-AAA15ECE5A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521" y="824142"/>
            <a:ext cx="1694878" cy="1694878"/>
          </a:xfrm>
          <a:prstGeom prst="rect">
            <a:avLst/>
          </a:prstGeom>
        </p:spPr>
      </p:pic>
      <p:sp>
        <p:nvSpPr>
          <p:cNvPr id="77" name="Rektangel 76">
            <a:extLst>
              <a:ext uri="{FF2B5EF4-FFF2-40B4-BE49-F238E27FC236}">
                <a16:creationId xmlns:a16="http://schemas.microsoft.com/office/drawing/2014/main" id="{47824B43-01C9-245C-3CBE-499575F8B63D}"/>
              </a:ext>
            </a:extLst>
          </p:cNvPr>
          <p:cNvSpPr/>
          <p:nvPr/>
        </p:nvSpPr>
        <p:spPr>
          <a:xfrm>
            <a:off x="-8560" y="4268962"/>
            <a:ext cx="9144000" cy="220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2" name="Grupp 71">
            <a:extLst>
              <a:ext uri="{FF2B5EF4-FFF2-40B4-BE49-F238E27FC236}">
                <a16:creationId xmlns:a16="http://schemas.microsoft.com/office/drawing/2014/main" id="{6994B591-AC3C-BFA0-2A72-4BAB1B77A56D}"/>
              </a:ext>
            </a:extLst>
          </p:cNvPr>
          <p:cNvGrpSpPr/>
          <p:nvPr/>
        </p:nvGrpSpPr>
        <p:grpSpPr>
          <a:xfrm>
            <a:off x="7965735" y="3136801"/>
            <a:ext cx="625590" cy="1169512"/>
            <a:chOff x="3576191" y="3235068"/>
            <a:chExt cx="625590" cy="1169512"/>
          </a:xfrm>
        </p:grpSpPr>
        <p:sp>
          <p:nvSpPr>
            <p:cNvPr id="53" name="Frihandsfigur: Form 52">
              <a:extLst>
                <a:ext uri="{FF2B5EF4-FFF2-40B4-BE49-F238E27FC236}">
                  <a16:creationId xmlns:a16="http://schemas.microsoft.com/office/drawing/2014/main" id="{D132EC85-ABB0-B79D-E6DC-9B5D73F9907B}"/>
                </a:ext>
              </a:extLst>
            </p:cNvPr>
            <p:cNvSpPr/>
            <p:nvPr/>
          </p:nvSpPr>
          <p:spPr>
            <a:xfrm>
              <a:off x="3723692" y="3235068"/>
              <a:ext cx="307084" cy="307084"/>
            </a:xfrm>
            <a:custGeom>
              <a:avLst/>
              <a:gdLst>
                <a:gd name="connsiteX0" fmla="*/ 307084 w 307084"/>
                <a:gd name="connsiteY0" fmla="*/ 153542 h 307084"/>
                <a:gd name="connsiteX1" fmla="*/ 153542 w 307084"/>
                <a:gd name="connsiteY1" fmla="*/ 307084 h 307084"/>
                <a:gd name="connsiteX2" fmla="*/ 0 w 307084"/>
                <a:gd name="connsiteY2" fmla="*/ 153542 h 307084"/>
                <a:gd name="connsiteX3" fmla="*/ 153542 w 307084"/>
                <a:gd name="connsiteY3" fmla="*/ 0 h 307084"/>
                <a:gd name="connsiteX4" fmla="*/ 307084 w 307084"/>
                <a:gd name="connsiteY4" fmla="*/ 153542 h 30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84" h="307084">
                  <a:moveTo>
                    <a:pt x="307084" y="153542"/>
                  </a:moveTo>
                  <a:cubicBezTo>
                    <a:pt x="307084" y="238341"/>
                    <a:pt x="238341" y="307084"/>
                    <a:pt x="153542" y="307084"/>
                  </a:cubicBezTo>
                  <a:cubicBezTo>
                    <a:pt x="68743" y="307084"/>
                    <a:pt x="0" y="238341"/>
                    <a:pt x="0" y="153542"/>
                  </a:cubicBezTo>
                  <a:cubicBezTo>
                    <a:pt x="0" y="68743"/>
                    <a:pt x="68743" y="0"/>
                    <a:pt x="153542" y="0"/>
                  </a:cubicBezTo>
                  <a:cubicBezTo>
                    <a:pt x="238341" y="0"/>
                    <a:pt x="307084" y="68743"/>
                    <a:pt x="307084" y="153542"/>
                  </a:cubicBezTo>
                  <a:close/>
                </a:path>
              </a:pathLst>
            </a:custGeom>
            <a:solidFill>
              <a:srgbClr val="006E1E"/>
            </a:solidFill>
            <a:ln w="20439"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33867F42-7501-55EE-E54D-71CC8E66CB34}"/>
                </a:ext>
              </a:extLst>
            </p:cNvPr>
            <p:cNvSpPr/>
            <p:nvPr/>
          </p:nvSpPr>
          <p:spPr>
            <a:xfrm rot="11558124">
              <a:off x="3576191" y="3277266"/>
              <a:ext cx="625590" cy="1127314"/>
            </a:xfrm>
            <a:custGeom>
              <a:avLst/>
              <a:gdLst>
                <a:gd name="connsiteX0" fmla="*/ 88477 w 625590"/>
                <a:gd name="connsiteY0" fmla="*/ 1127314 h 1127314"/>
                <a:gd name="connsiteX1" fmla="*/ 29028 w 625590"/>
                <a:gd name="connsiteY1" fmla="*/ 1125084 h 1127314"/>
                <a:gd name="connsiteX2" fmla="*/ 11602 w 625590"/>
                <a:gd name="connsiteY2" fmla="*/ 1108995 h 1127314"/>
                <a:gd name="connsiteX3" fmla="*/ 8925 w 625590"/>
                <a:gd name="connsiteY3" fmla="*/ 1041187 h 1127314"/>
                <a:gd name="connsiteX4" fmla="*/ 203028 w 625590"/>
                <a:gd name="connsiteY4" fmla="*/ 722202 h 1127314"/>
                <a:gd name="connsiteX5" fmla="*/ 56186 w 625590"/>
                <a:gd name="connsiteY5" fmla="*/ 67173 h 1127314"/>
                <a:gd name="connsiteX6" fmla="*/ 176046 w 625590"/>
                <a:gd name="connsiteY6" fmla="*/ 40304 h 1127314"/>
                <a:gd name="connsiteX7" fmla="*/ 256654 w 625590"/>
                <a:gd name="connsiteY7" fmla="*/ 399880 h 1127314"/>
                <a:gd name="connsiteX8" fmla="*/ 316582 w 625590"/>
                <a:gd name="connsiteY8" fmla="*/ 386446 h 1127314"/>
                <a:gd name="connsiteX9" fmla="*/ 235974 w 625590"/>
                <a:gd name="connsiteY9" fmla="*/ 26869 h 1127314"/>
                <a:gd name="connsiteX10" fmla="*/ 355833 w 625590"/>
                <a:gd name="connsiteY10" fmla="*/ 0 h 1127314"/>
                <a:gd name="connsiteX11" fmla="*/ 472581 w 625590"/>
                <a:gd name="connsiteY11" fmla="*/ 520786 h 1127314"/>
                <a:gd name="connsiteX12" fmla="*/ 503797 w 625590"/>
                <a:gd name="connsiteY12" fmla="*/ 351190 h 1127314"/>
                <a:gd name="connsiteX13" fmla="*/ 550782 w 625590"/>
                <a:gd name="connsiteY13" fmla="*/ 302474 h 1127314"/>
                <a:gd name="connsiteX14" fmla="*/ 575229 w 625590"/>
                <a:gd name="connsiteY14" fmla="*/ 302028 h 1127314"/>
                <a:gd name="connsiteX15" fmla="*/ 624592 w 625590"/>
                <a:gd name="connsiteY15" fmla="*/ 373415 h 1127314"/>
                <a:gd name="connsiteX16" fmla="*/ 577686 w 625590"/>
                <a:gd name="connsiteY16" fmla="*/ 632128 h 1127314"/>
                <a:gd name="connsiteX17" fmla="*/ 415020 w 625590"/>
                <a:gd name="connsiteY17" fmla="*/ 804967 h 1127314"/>
                <a:gd name="connsiteX18" fmla="*/ 277782 w 625590"/>
                <a:gd name="connsiteY18" fmla="*/ 835732 h 1127314"/>
                <a:gd name="connsiteX19" fmla="*/ 114652 w 625590"/>
                <a:gd name="connsiteY19" fmla="*/ 1104765 h 1127314"/>
                <a:gd name="connsiteX20" fmla="*/ 88477 w 625590"/>
                <a:gd name="connsiteY20" fmla="*/ 1127314 h 112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5590" h="1127314">
                  <a:moveTo>
                    <a:pt x="88477" y="1127314"/>
                  </a:moveTo>
                  <a:lnTo>
                    <a:pt x="29028" y="1125084"/>
                  </a:lnTo>
                  <a:lnTo>
                    <a:pt x="11602" y="1108995"/>
                  </a:lnTo>
                  <a:cubicBezTo>
                    <a:pt x="-2383" y="1089587"/>
                    <a:pt x="-4267" y="1062920"/>
                    <a:pt x="8925" y="1041187"/>
                  </a:cubicBezTo>
                  <a:lnTo>
                    <a:pt x="203028" y="722202"/>
                  </a:lnTo>
                  <a:lnTo>
                    <a:pt x="56186" y="67173"/>
                  </a:lnTo>
                  <a:lnTo>
                    <a:pt x="176046" y="40304"/>
                  </a:lnTo>
                  <a:lnTo>
                    <a:pt x="256654" y="399880"/>
                  </a:lnTo>
                  <a:lnTo>
                    <a:pt x="316582" y="386446"/>
                  </a:lnTo>
                  <a:lnTo>
                    <a:pt x="235974" y="26869"/>
                  </a:lnTo>
                  <a:lnTo>
                    <a:pt x="355833" y="0"/>
                  </a:lnTo>
                  <a:lnTo>
                    <a:pt x="472581" y="520786"/>
                  </a:lnTo>
                  <a:lnTo>
                    <a:pt x="503797" y="351190"/>
                  </a:lnTo>
                  <a:cubicBezTo>
                    <a:pt x="508292" y="327009"/>
                    <a:pt x="526779" y="307839"/>
                    <a:pt x="550782" y="302474"/>
                  </a:cubicBezTo>
                  <a:cubicBezTo>
                    <a:pt x="558808" y="300601"/>
                    <a:pt x="567140" y="300450"/>
                    <a:pt x="575229" y="302028"/>
                  </a:cubicBezTo>
                  <a:cubicBezTo>
                    <a:pt x="608557" y="308134"/>
                    <a:pt x="630646" y="340078"/>
                    <a:pt x="624592" y="373415"/>
                  </a:cubicBezTo>
                  <a:cubicBezTo>
                    <a:pt x="606785" y="469931"/>
                    <a:pt x="579660" y="618469"/>
                    <a:pt x="577686" y="632128"/>
                  </a:cubicBezTo>
                  <a:cubicBezTo>
                    <a:pt x="569591" y="684926"/>
                    <a:pt x="507143" y="776972"/>
                    <a:pt x="415020" y="804967"/>
                  </a:cubicBezTo>
                  <a:lnTo>
                    <a:pt x="277782" y="835732"/>
                  </a:lnTo>
                  <a:lnTo>
                    <a:pt x="114652" y="1104765"/>
                  </a:lnTo>
                  <a:lnTo>
                    <a:pt x="88477" y="1127314"/>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grpSp>
      <p:sp>
        <p:nvSpPr>
          <p:cNvPr id="70" name="Frihandsfigur: Form 69">
            <a:extLst>
              <a:ext uri="{FF2B5EF4-FFF2-40B4-BE49-F238E27FC236}">
                <a16:creationId xmlns:a16="http://schemas.microsoft.com/office/drawing/2014/main" id="{2264D6E6-5B6C-C8E8-FD0A-52D5D2893C69}"/>
              </a:ext>
            </a:extLst>
          </p:cNvPr>
          <p:cNvSpPr/>
          <p:nvPr/>
        </p:nvSpPr>
        <p:spPr>
          <a:xfrm rot="11558124">
            <a:off x="8429489" y="2419958"/>
            <a:ext cx="337970" cy="830029"/>
          </a:xfrm>
          <a:custGeom>
            <a:avLst/>
            <a:gdLst>
              <a:gd name="connsiteX0" fmla="*/ 229403 w 337970"/>
              <a:gd name="connsiteY0" fmla="*/ 826947 h 830029"/>
              <a:gd name="connsiteX1" fmla="*/ 53742 w 337970"/>
              <a:gd name="connsiteY1" fmla="*/ 698483 h 830029"/>
              <a:gd name="connsiteX2" fmla="*/ 130469 w 337970"/>
              <a:gd name="connsiteY2" fmla="*/ 475465 h 830029"/>
              <a:gd name="connsiteX3" fmla="*/ 129618 w 337970"/>
              <a:gd name="connsiteY3" fmla="*/ 471669 h 830029"/>
              <a:gd name="connsiteX4" fmla="*/ 79502 w 337970"/>
              <a:gd name="connsiteY4" fmla="*/ 341705 h 830029"/>
              <a:gd name="connsiteX5" fmla="*/ 26969 w 337970"/>
              <a:gd name="connsiteY5" fmla="*/ 200955 h 830029"/>
              <a:gd name="connsiteX6" fmla="*/ 14388 w 337970"/>
              <a:gd name="connsiteY6" fmla="*/ 51247 h 830029"/>
              <a:gd name="connsiteX7" fmla="*/ 15771 w 337970"/>
              <a:gd name="connsiteY7" fmla="*/ 6879 h 830029"/>
              <a:gd name="connsiteX8" fmla="*/ 483 w 337970"/>
              <a:gd name="connsiteY8" fmla="*/ 446 h 830029"/>
              <a:gd name="connsiteX9" fmla="*/ 0 w 337970"/>
              <a:gd name="connsiteY9" fmla="*/ 0 h 830029"/>
              <a:gd name="connsiteX10" fmla="*/ 59449 w 337970"/>
              <a:gd name="connsiteY10" fmla="*/ 2230 h 830029"/>
              <a:gd name="connsiteX11" fmla="*/ 57313 w 337970"/>
              <a:gd name="connsiteY11" fmla="*/ 4070 h 830029"/>
              <a:gd name="connsiteX12" fmla="*/ 55961 w 337970"/>
              <a:gd name="connsiteY12" fmla="*/ 53258 h 830029"/>
              <a:gd name="connsiteX13" fmla="*/ 66123 w 337970"/>
              <a:gd name="connsiteY13" fmla="*/ 192178 h 830029"/>
              <a:gd name="connsiteX14" fmla="*/ 116238 w 337970"/>
              <a:gd name="connsiteY14" fmla="*/ 322141 h 830029"/>
              <a:gd name="connsiteX15" fmla="*/ 168771 w 337970"/>
              <a:gd name="connsiteY15" fmla="*/ 462892 h 830029"/>
              <a:gd name="connsiteX16" fmla="*/ 169622 w 337970"/>
              <a:gd name="connsiteY16" fmla="*/ 466688 h 830029"/>
              <a:gd name="connsiteX17" fmla="*/ 333412 w 337970"/>
              <a:gd name="connsiteY17" fmla="*/ 635788 h 830029"/>
              <a:gd name="connsiteX18" fmla="*/ 229403 w 337970"/>
              <a:gd name="connsiteY18" fmla="*/ 826947 h 83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970" h="830029">
                <a:moveTo>
                  <a:pt x="229403" y="826947"/>
                </a:moveTo>
                <a:cubicBezTo>
                  <a:pt x="152094" y="844278"/>
                  <a:pt x="73535" y="786778"/>
                  <a:pt x="53742" y="698483"/>
                </a:cubicBezTo>
                <a:cubicBezTo>
                  <a:pt x="35829" y="618577"/>
                  <a:pt x="78279" y="507516"/>
                  <a:pt x="130469" y="475465"/>
                </a:cubicBezTo>
                <a:cubicBezTo>
                  <a:pt x="130091" y="474224"/>
                  <a:pt x="129806" y="472953"/>
                  <a:pt x="129618" y="471669"/>
                </a:cubicBezTo>
                <a:cubicBezTo>
                  <a:pt x="120052" y="425922"/>
                  <a:pt x="103128" y="382031"/>
                  <a:pt x="79502" y="341705"/>
                </a:cubicBezTo>
                <a:cubicBezTo>
                  <a:pt x="54502" y="297935"/>
                  <a:pt x="36761" y="250401"/>
                  <a:pt x="26969" y="200955"/>
                </a:cubicBezTo>
                <a:cubicBezTo>
                  <a:pt x="14716" y="152061"/>
                  <a:pt x="10466" y="101502"/>
                  <a:pt x="14388" y="51247"/>
                </a:cubicBezTo>
                <a:cubicBezTo>
                  <a:pt x="15139" y="36813"/>
                  <a:pt x="15934" y="22578"/>
                  <a:pt x="15771" y="6879"/>
                </a:cubicBezTo>
                <a:cubicBezTo>
                  <a:pt x="10409" y="5435"/>
                  <a:pt x="5264" y="3271"/>
                  <a:pt x="483" y="446"/>
                </a:cubicBezTo>
                <a:lnTo>
                  <a:pt x="0" y="0"/>
                </a:lnTo>
                <a:lnTo>
                  <a:pt x="59449" y="2230"/>
                </a:lnTo>
                <a:lnTo>
                  <a:pt x="57313" y="4070"/>
                </a:lnTo>
                <a:cubicBezTo>
                  <a:pt x="57812" y="22211"/>
                  <a:pt x="56931" y="37934"/>
                  <a:pt x="55961" y="53258"/>
                </a:cubicBezTo>
                <a:cubicBezTo>
                  <a:pt x="51811" y="99809"/>
                  <a:pt x="55243" y="146725"/>
                  <a:pt x="66123" y="192178"/>
                </a:cubicBezTo>
                <a:cubicBezTo>
                  <a:pt x="75688" y="237925"/>
                  <a:pt x="92613" y="281815"/>
                  <a:pt x="116238" y="322141"/>
                </a:cubicBezTo>
                <a:cubicBezTo>
                  <a:pt x="141238" y="365912"/>
                  <a:pt x="158979" y="413446"/>
                  <a:pt x="168771" y="462892"/>
                </a:cubicBezTo>
                <a:cubicBezTo>
                  <a:pt x="169148" y="464134"/>
                  <a:pt x="169432" y="465404"/>
                  <a:pt x="169622" y="466688"/>
                </a:cubicBezTo>
                <a:cubicBezTo>
                  <a:pt x="229700" y="473571"/>
                  <a:pt x="315500" y="555882"/>
                  <a:pt x="333412" y="635788"/>
                </a:cubicBezTo>
                <a:cubicBezTo>
                  <a:pt x="353206" y="724083"/>
                  <a:pt x="306712" y="809616"/>
                  <a:pt x="229403" y="826947"/>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9" name="textruta 8">
            <a:extLst>
              <a:ext uri="{FF2B5EF4-FFF2-40B4-BE49-F238E27FC236}">
                <a16:creationId xmlns:a16="http://schemas.microsoft.com/office/drawing/2014/main" id="{5168CFA2-566E-380D-350D-98AF6CA8650F}"/>
              </a:ext>
            </a:extLst>
          </p:cNvPr>
          <p:cNvSpPr txBox="1"/>
          <p:nvPr/>
        </p:nvSpPr>
        <p:spPr>
          <a:xfrm>
            <a:off x="2473487" y="1107989"/>
            <a:ext cx="4178878" cy="3108543"/>
          </a:xfrm>
          <a:prstGeom prst="rect">
            <a:avLst/>
          </a:prstGeom>
          <a:noFill/>
        </p:spPr>
        <p:txBody>
          <a:bodyPr wrap="square" lIns="91440" tIns="45720" rIns="91440" bIns="45720" anchor="t">
            <a:spAutoFit/>
          </a:bodyPr>
          <a:lstStyle/>
          <a:p>
            <a:r>
              <a:rPr lang="sv-SE" sz="1400" b="1" dirty="0"/>
              <a:t>Interna aktörer:</a:t>
            </a:r>
          </a:p>
          <a:p>
            <a:pPr marL="457200" indent="-457200">
              <a:buFont typeface="Arial" panose="020B0604020202020204" pitchFamily="34" charset="0"/>
              <a:buChar char="•"/>
            </a:pPr>
            <a:r>
              <a:rPr lang="sv-SE" sz="1400" dirty="0"/>
              <a:t>Stöd och omsorg</a:t>
            </a:r>
            <a:endParaRPr lang="sv-SE" sz="1400" dirty="0">
              <a:ea typeface="Calibri"/>
              <a:cs typeface="Calibri"/>
            </a:endParaRPr>
          </a:p>
          <a:p>
            <a:pPr marL="457200" indent="-457200">
              <a:buFont typeface="Arial" panose="020B0604020202020204" pitchFamily="34" charset="0"/>
              <a:buChar char="•"/>
            </a:pPr>
            <a:r>
              <a:rPr lang="sv-SE" sz="1400" dirty="0"/>
              <a:t>Utbildning</a:t>
            </a:r>
            <a:endParaRPr lang="sv-SE" sz="1400" dirty="0">
              <a:ea typeface="Calibri"/>
              <a:cs typeface="Calibri"/>
            </a:endParaRPr>
          </a:p>
          <a:p>
            <a:pPr marL="457200" indent="-457200">
              <a:buFont typeface="Arial" panose="020B0604020202020204" pitchFamily="34" charset="0"/>
              <a:buChar char="•"/>
            </a:pPr>
            <a:r>
              <a:rPr lang="sv-SE" sz="1400" dirty="0"/>
              <a:t>Teknik och fastighet</a:t>
            </a:r>
            <a:endParaRPr lang="sv-SE" sz="1400" dirty="0">
              <a:ea typeface="Calibri"/>
              <a:cs typeface="Calibri"/>
            </a:endParaRPr>
          </a:p>
          <a:p>
            <a:pPr marL="457200" indent="-457200">
              <a:buFont typeface="Arial" panose="020B0604020202020204" pitchFamily="34" charset="0"/>
              <a:buChar char="•"/>
            </a:pPr>
            <a:r>
              <a:rPr lang="sv-SE" sz="1400" dirty="0"/>
              <a:t>Kultur</a:t>
            </a:r>
            <a:endParaRPr lang="sv-SE" sz="1400" dirty="0">
              <a:ea typeface="Calibri"/>
              <a:cs typeface="Calibri"/>
            </a:endParaRPr>
          </a:p>
          <a:p>
            <a:pPr marL="457200" indent="-457200">
              <a:buFont typeface="Arial" panose="020B0604020202020204" pitchFamily="34" charset="0"/>
              <a:buChar char="•"/>
            </a:pPr>
            <a:r>
              <a:rPr lang="sv-SE" sz="1400" dirty="0"/>
              <a:t>Fritid</a:t>
            </a:r>
            <a:endParaRPr lang="sv-SE" sz="1400" dirty="0">
              <a:ea typeface="Calibri"/>
              <a:cs typeface="Calibri"/>
            </a:endParaRPr>
          </a:p>
          <a:p>
            <a:r>
              <a:rPr lang="sv-SE" sz="1400" b="1" dirty="0"/>
              <a:t>Externa aktörer:</a:t>
            </a:r>
            <a:endParaRPr lang="sv-SE" sz="1400" b="1" dirty="0">
              <a:ea typeface="Calibri"/>
              <a:cs typeface="Calibri"/>
            </a:endParaRPr>
          </a:p>
          <a:p>
            <a:pPr marL="457200" indent="-457200">
              <a:buFont typeface="Arial" panose="020B0604020202020204" pitchFamily="34" charset="0"/>
              <a:buChar char="•"/>
            </a:pPr>
            <a:r>
              <a:rPr lang="sv-SE" sz="1400" dirty="0"/>
              <a:t>Region Västerbotten</a:t>
            </a:r>
            <a:endParaRPr lang="sv-SE" sz="1400" dirty="0">
              <a:ea typeface="Calibri"/>
              <a:cs typeface="Calibri"/>
            </a:endParaRPr>
          </a:p>
          <a:p>
            <a:pPr marL="457200" indent="-457200">
              <a:buFont typeface="Arial" panose="020B0604020202020204" pitchFamily="34" charset="0"/>
              <a:buChar char="•"/>
            </a:pPr>
            <a:r>
              <a:rPr lang="sv-SE" sz="1400" dirty="0"/>
              <a:t>Andra kommuner i länet och landet</a:t>
            </a:r>
            <a:endParaRPr lang="sv-SE" sz="1400" dirty="0">
              <a:ea typeface="Calibri"/>
              <a:cs typeface="Calibri"/>
            </a:endParaRPr>
          </a:p>
          <a:p>
            <a:pPr marL="457200" indent="-457200">
              <a:buFont typeface="Arial" panose="020B0604020202020204" pitchFamily="34" charset="0"/>
              <a:buChar char="•"/>
            </a:pPr>
            <a:r>
              <a:rPr lang="sv-SE" sz="1400" dirty="0"/>
              <a:t>Umeå universitet och andra lärosäten </a:t>
            </a:r>
            <a:endParaRPr lang="sv-SE" sz="1400" dirty="0">
              <a:ea typeface="Calibri"/>
              <a:cs typeface="Calibri"/>
            </a:endParaRPr>
          </a:p>
          <a:p>
            <a:pPr marL="457200" indent="-457200">
              <a:buFont typeface="Arial" panose="020B0604020202020204" pitchFamily="34" charset="0"/>
              <a:buChar char="•"/>
            </a:pPr>
            <a:r>
              <a:rPr lang="sv-SE" sz="1400" dirty="0"/>
              <a:t>Organisationer i Umeå och Volontärer</a:t>
            </a:r>
            <a:endParaRPr lang="sv-SE" sz="1400" dirty="0">
              <a:ea typeface="Calibri"/>
              <a:cs typeface="Calibri"/>
            </a:endParaRPr>
          </a:p>
          <a:p>
            <a:pPr marL="457200" indent="-457200">
              <a:buFont typeface="Arial" panose="020B0604020202020204" pitchFamily="34" charset="0"/>
              <a:buChar char="•"/>
            </a:pPr>
            <a:r>
              <a:rPr lang="sv-SE" sz="1400" dirty="0"/>
              <a:t>Flera länder i Europa genom ex. </a:t>
            </a:r>
            <a:r>
              <a:rPr lang="sv-SE" sz="1400" dirty="0" err="1"/>
              <a:t>Liveability</a:t>
            </a:r>
            <a:r>
              <a:rPr lang="sv-SE" sz="1400" dirty="0"/>
              <a:t> – innovativa metoder för samhällsengagemang i samverkan</a:t>
            </a:r>
            <a:endParaRPr lang="sv-SE" sz="1400" dirty="0">
              <a:ea typeface="Calibri"/>
              <a:cs typeface="Calibri"/>
            </a:endParaRPr>
          </a:p>
        </p:txBody>
      </p:sp>
      <mc:AlternateContent xmlns:mc="http://schemas.openxmlformats.org/markup-compatibility/2006" xmlns:a14="http://schemas.microsoft.com/office/drawing/2010/main">
        <mc:Choice Requires="a14">
          <p:sp>
            <p:nvSpPr>
              <p:cNvPr id="11" name="Rubrik 10">
                <a:extLst>
                  <a:ext uri="{FF2B5EF4-FFF2-40B4-BE49-F238E27FC236}">
                    <a16:creationId xmlns:a16="http://schemas.microsoft.com/office/drawing/2014/main" id="{C0AD1283-CC4A-DC6D-1143-D757A821ED21}"/>
                  </a:ext>
                </a:extLst>
              </p:cNvPr>
              <p:cNvSpPr>
                <a:spLocks noGrp="1"/>
              </p:cNvSpPr>
              <p:nvPr>
                <p:ph type="title"/>
              </p:nvPr>
            </p:nvSpPr>
            <p:spPr>
              <a:xfrm>
                <a:off x="215112" y="78256"/>
                <a:ext cx="8552329" cy="760590"/>
              </a:xfrm>
            </p:spPr>
            <p:txBody>
              <a:bodyPr/>
              <a:lstStyle/>
              <a:p>
                <a:pPr/>
                <a14:m>
                  <m:oMathPara xmlns:m="http://schemas.openxmlformats.org/officeDocument/2006/math">
                    <m:oMathParaPr>
                      <m:jc m:val="centerGroup"/>
                    </m:oMathParaPr>
                    <m:oMath xmlns:m="http://schemas.openxmlformats.org/officeDocument/2006/math">
                      <m:r>
                        <m:rPr>
                          <m:nor/>
                        </m:rPr>
                        <a:rPr lang="sv-SE" sz="2400" dirty="0" smtClean="0"/>
                        <m:t>N</m:t>
                      </m:r>
                      <m:r>
                        <m:rPr>
                          <m:nor/>
                        </m:rPr>
                        <a:rPr lang="sv-SE" sz="2400" dirty="0" smtClean="0"/>
                        <m:t>ä</m:t>
                      </m:r>
                      <m:r>
                        <m:rPr>
                          <m:nor/>
                        </m:rPr>
                        <a:rPr lang="sv-SE" sz="2400" dirty="0" smtClean="0"/>
                        <m:t>mndens</m:t>
                      </m:r>
                      <m:r>
                        <m:rPr>
                          <m:nor/>
                        </m:rPr>
                        <a:rPr lang="sv-SE" sz="2400" dirty="0" smtClean="0"/>
                        <m:t> </m:t>
                      </m:r>
                      <m:r>
                        <m:rPr>
                          <m:nor/>
                        </m:rPr>
                        <a:rPr lang="sv-SE" sz="2400" dirty="0" smtClean="0"/>
                        <m:t>m</m:t>
                      </m:r>
                      <m:r>
                        <m:rPr>
                          <m:nor/>
                        </m:rPr>
                        <a:rPr lang="sv-SE" sz="2400" dirty="0" smtClean="0"/>
                        <m:t>å</m:t>
                      </m:r>
                      <m:r>
                        <m:rPr>
                          <m:nor/>
                        </m:rPr>
                        <a:rPr lang="sv-SE" sz="2400" dirty="0" smtClean="0"/>
                        <m:t>tt</m:t>
                      </m:r>
                      <m:r>
                        <m:rPr>
                          <m:nor/>
                        </m:rPr>
                        <a:rPr lang="sv-SE" sz="2400" dirty="0" smtClean="0"/>
                        <m:t> </m:t>
                      </m:r>
                      <m:r>
                        <m:rPr>
                          <m:nor/>
                        </m:rPr>
                        <a:rPr lang="sv-SE" sz="2400" dirty="0" smtClean="0"/>
                        <m:t>och</m:t>
                      </m:r>
                      <m:r>
                        <m:rPr>
                          <m:nor/>
                        </m:rPr>
                        <a:rPr lang="sv-SE" sz="2400" dirty="0" smtClean="0"/>
                        <m:t> </m:t>
                      </m:r>
                      <m:r>
                        <m:rPr>
                          <m:nor/>
                        </m:rPr>
                        <a:rPr lang="sv-SE" sz="2400" dirty="0" smtClean="0"/>
                        <m:t>steg</m:t>
                      </m:r>
                      <m:r>
                        <m:rPr>
                          <m:nor/>
                        </m:rPr>
                        <a:rPr lang="sv-SE" sz="2400" dirty="0" smtClean="0"/>
                        <m:t> </m:t>
                      </m:r>
                      <m:r>
                        <m:rPr>
                          <m:nor/>
                        </m:rPr>
                        <a:rPr lang="sv-SE" sz="2400" dirty="0" smtClean="0"/>
                        <m:t>f</m:t>
                      </m:r>
                      <m:r>
                        <m:rPr>
                          <m:nor/>
                        </m:rPr>
                        <a:rPr lang="sv-SE" sz="2400" dirty="0" smtClean="0"/>
                        <m:t>ö</m:t>
                      </m:r>
                      <m:r>
                        <m:rPr>
                          <m:nor/>
                        </m:rPr>
                        <a:rPr lang="sv-SE" sz="2400" dirty="0" smtClean="0"/>
                        <m:t>r</m:t>
                      </m:r>
                      <m:r>
                        <m:rPr>
                          <m:nor/>
                        </m:rPr>
                        <a:rPr lang="sv-SE" sz="2400" dirty="0" smtClean="0"/>
                        <m:t> </m:t>
                      </m:r>
                      <m:r>
                        <m:rPr>
                          <m:nor/>
                        </m:rPr>
                        <a:rPr lang="sv-SE" sz="2400" dirty="0" smtClean="0"/>
                        <m:t>att</m:t>
                      </m:r>
                      <m:r>
                        <m:rPr>
                          <m:nor/>
                        </m:rPr>
                        <a:rPr lang="sv-SE" sz="2400" dirty="0" smtClean="0"/>
                        <m:t> </m:t>
                      </m:r>
                      <m:r>
                        <m:rPr>
                          <m:nor/>
                        </m:rPr>
                        <a:rPr lang="sv-SE" sz="2400" dirty="0" smtClean="0"/>
                        <m:t>m</m:t>
                      </m:r>
                      <m:r>
                        <m:rPr>
                          <m:nor/>
                        </m:rPr>
                        <a:rPr lang="sv-SE" sz="2400" dirty="0" smtClean="0"/>
                        <m:t>ö</m:t>
                      </m:r>
                      <m:r>
                        <m:rPr>
                          <m:nor/>
                        </m:rPr>
                        <a:rPr lang="sv-SE" sz="2400" dirty="0" smtClean="0"/>
                        <m:t>ta</m:t>
                      </m:r>
                      <m:r>
                        <m:rPr>
                          <m:nor/>
                        </m:rPr>
                        <a:rPr lang="sv-SE" sz="2400" dirty="0" smtClean="0"/>
                        <m:t> </m:t>
                      </m:r>
                      <m:r>
                        <m:rPr>
                          <m:nor/>
                        </m:rPr>
                        <a:rPr lang="sv-SE" sz="2400" dirty="0" smtClean="0"/>
                        <m:t>m</m:t>
                      </m:r>
                      <m:r>
                        <m:rPr>
                          <m:nor/>
                        </m:rPr>
                        <a:rPr lang="sv-SE" sz="2400" dirty="0" smtClean="0"/>
                        <m:t>ö</m:t>
                      </m:r>
                      <m:r>
                        <m:rPr>
                          <m:nor/>
                        </m:rPr>
                        <a:rPr lang="sv-SE" sz="2400" dirty="0" smtClean="0"/>
                        <m:t>jligheter</m:t>
                      </m:r>
                      <m:r>
                        <m:rPr>
                          <m:nor/>
                        </m:rPr>
                        <a:rPr lang="sv-SE" sz="2400" dirty="0" smtClean="0"/>
                        <m:t> </m:t>
                      </m:r>
                      <m:r>
                        <m:rPr>
                          <m:nor/>
                        </m:rPr>
                        <a:rPr lang="sv-SE" sz="2400" dirty="0" smtClean="0"/>
                        <m:t>och</m:t>
                      </m:r>
                      <m:r>
                        <m:rPr>
                          <m:nor/>
                        </m:rPr>
                        <a:rPr lang="sv-SE" sz="2400" dirty="0" smtClean="0"/>
                        <m:t> </m:t>
                      </m:r>
                      <m:r>
                        <m:rPr>
                          <m:nor/>
                        </m:rPr>
                        <a:rPr lang="sv-SE" sz="2400" dirty="0" smtClean="0"/>
                        <m:t>utmaningar</m:t>
                      </m:r>
                      <m:r>
                        <m:rPr>
                          <m:nor/>
                        </m:rPr>
                        <a:rPr lang="sv-SE" sz="2400" dirty="0" smtClean="0"/>
                        <m:t> </m:t>
                      </m:r>
                      <m:r>
                        <m:rPr>
                          <m:nor/>
                        </m:rPr>
                        <a:rPr lang="sv-SE" sz="2400" dirty="0" smtClean="0"/>
                        <m:t>i</m:t>
                      </m:r>
                      <m:r>
                        <m:rPr>
                          <m:nor/>
                        </m:rPr>
                        <a:rPr lang="sv-SE" sz="2400" dirty="0" smtClean="0"/>
                        <m:t> </m:t>
                      </m:r>
                      <m:r>
                        <m:rPr>
                          <m:nor/>
                        </m:rPr>
                        <a:rPr lang="sv-SE" sz="2400" dirty="0" smtClean="0"/>
                        <m:t>samverkan</m:t>
                      </m:r>
                      <m:r>
                        <m:rPr>
                          <m:nor/>
                        </m:rPr>
                        <a:rPr lang="sv-SE" sz="2400" dirty="0" smtClean="0"/>
                        <m:t> </m:t>
                      </m:r>
                      <m:r>
                        <m:rPr>
                          <m:nor/>
                        </m:rPr>
                        <a:rPr lang="sv-SE" sz="2400" dirty="0" smtClean="0"/>
                        <m:t>med</m:t>
                      </m:r>
                      <m:r>
                        <m:rPr>
                          <m:nor/>
                        </m:rPr>
                        <a:rPr lang="sv-SE" sz="2400" dirty="0" smtClean="0"/>
                        <m:t> </m:t>
                      </m:r>
                      <m:r>
                        <m:rPr>
                          <m:nor/>
                        </m:rPr>
                        <a:rPr lang="sv-SE" sz="2400" dirty="0" smtClean="0"/>
                        <m:t>interna</m:t>
                      </m:r>
                      <m:r>
                        <m:rPr>
                          <m:nor/>
                        </m:rPr>
                        <a:rPr lang="sv-SE" sz="2400" dirty="0" smtClean="0"/>
                        <m:t> </m:t>
                      </m:r>
                      <m:r>
                        <m:rPr>
                          <m:nor/>
                        </m:rPr>
                        <a:rPr lang="sv-SE" sz="2400" dirty="0" smtClean="0"/>
                        <m:t>och</m:t>
                      </m:r>
                      <m:r>
                        <m:rPr>
                          <m:nor/>
                        </m:rPr>
                        <a:rPr lang="sv-SE" sz="2400" dirty="0" smtClean="0"/>
                        <m:t> </m:t>
                      </m:r>
                      <m:r>
                        <m:rPr>
                          <m:nor/>
                        </m:rPr>
                        <a:rPr lang="sv-SE" sz="2400" dirty="0" smtClean="0"/>
                        <m:t>externa</m:t>
                      </m:r>
                      <m:r>
                        <m:rPr>
                          <m:nor/>
                        </m:rPr>
                        <a:rPr lang="sv-SE" sz="2400" dirty="0" smtClean="0"/>
                        <m:t> </m:t>
                      </m:r>
                      <m:r>
                        <m:rPr>
                          <m:nor/>
                        </m:rPr>
                        <a:rPr lang="sv-SE" sz="2400" dirty="0" smtClean="0"/>
                        <m:t>akt</m:t>
                      </m:r>
                      <m:r>
                        <m:rPr>
                          <m:nor/>
                        </m:rPr>
                        <a:rPr lang="sv-SE" sz="2400" dirty="0" smtClean="0"/>
                        <m:t>ö</m:t>
                      </m:r>
                      <m:r>
                        <m:rPr>
                          <m:nor/>
                        </m:rPr>
                        <a:rPr lang="sv-SE" sz="2400" dirty="0" smtClean="0"/>
                        <m:t>rer</m:t>
                      </m:r>
                    </m:oMath>
                  </m:oMathPara>
                </a14:m>
                <a:br>
                  <a:rPr lang="sv-SE" sz="3200"/>
                </a:br>
                <a:endParaRPr lang="sv-SE"/>
              </a:p>
            </p:txBody>
          </p:sp>
        </mc:Choice>
        <mc:Fallback xmlns="">
          <p:sp>
            <p:nvSpPr>
              <p:cNvPr id="11" name="Rubrik 10">
                <a:extLst>
                  <a:ext uri="{FF2B5EF4-FFF2-40B4-BE49-F238E27FC236}">
                    <a16:creationId xmlns:a16="http://schemas.microsoft.com/office/drawing/2014/main" id="{C0AD1283-CC4A-DC6D-1143-D757A821ED21}"/>
                  </a:ext>
                </a:extLst>
              </p:cNvPr>
              <p:cNvSpPr>
                <a:spLocks noGrp="1" noRot="1" noChangeAspect="1" noMove="1" noResize="1" noEditPoints="1" noAdjustHandles="1" noChangeArrowheads="1" noChangeShapeType="1" noTextEdit="1"/>
              </p:cNvSpPr>
              <p:nvPr>
                <p:ph type="title"/>
              </p:nvPr>
            </p:nvSpPr>
            <p:spPr>
              <a:xfrm>
                <a:off x="215112" y="78256"/>
                <a:ext cx="8552329" cy="760590"/>
              </a:xfrm>
              <a:blipFill>
                <a:blip r:embed="rId9"/>
                <a:stretch>
                  <a:fillRect b="-5600"/>
                </a:stretch>
              </a:blipFill>
            </p:spPr>
            <p:txBody>
              <a:bodyPr/>
              <a:lstStyle/>
              <a:p>
                <a:r>
                  <a:rPr lang="en-US">
                    <a:noFill/>
                  </a:rPr>
                  <a:t> </a:t>
                </a:r>
              </a:p>
            </p:txBody>
          </p:sp>
        </mc:Fallback>
      </mc:AlternateContent>
    </p:spTree>
    <p:extLst>
      <p:ext uri="{BB962C8B-B14F-4D97-AF65-F5344CB8AC3E}">
        <p14:creationId xmlns:p14="http://schemas.microsoft.com/office/powerpoint/2010/main" val="3667960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fade">
                                      <p:cBhvr>
                                        <p:cTn id="7" dur="1000"/>
                                        <p:tgtEl>
                                          <p:spTgt spid="9">
                                            <p:txEl>
                                              <p:pRg st="6" end="6"/>
                                            </p:txEl>
                                          </p:spTgt>
                                        </p:tgtEl>
                                      </p:cBhvr>
                                    </p:animEffect>
                                    <p:anim calcmode="lin" valueType="num">
                                      <p:cBhvr>
                                        <p:cTn id="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7" end="7"/>
                                            </p:txEl>
                                          </p:spTgt>
                                        </p:tgtEl>
                                        <p:attrNameLst>
                                          <p:attrName>style.visibility</p:attrName>
                                        </p:attrNameLst>
                                      </p:cBhvr>
                                      <p:to>
                                        <p:strVal val="visible"/>
                                      </p:to>
                                    </p:set>
                                    <p:animEffect transition="in" filter="fade">
                                      <p:cBhvr>
                                        <p:cTn id="12" dur="1000"/>
                                        <p:tgtEl>
                                          <p:spTgt spid="9">
                                            <p:txEl>
                                              <p:pRg st="7" end="7"/>
                                            </p:txEl>
                                          </p:spTgt>
                                        </p:tgtEl>
                                      </p:cBhvr>
                                    </p:animEffect>
                                    <p:anim calcmode="lin" valueType="num">
                                      <p:cBhvr>
                                        <p:cTn id="13"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animEffect transition="in" filter="fade">
                                      <p:cBhvr>
                                        <p:cTn id="17" dur="1000"/>
                                        <p:tgtEl>
                                          <p:spTgt spid="9">
                                            <p:txEl>
                                              <p:pRg st="8" end="8"/>
                                            </p:txEl>
                                          </p:spTgt>
                                        </p:tgtEl>
                                      </p:cBhvr>
                                    </p:animEffect>
                                    <p:anim calcmode="lin" valueType="num">
                                      <p:cBhvr>
                                        <p:cTn id="18"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9" end="9"/>
                                            </p:txEl>
                                          </p:spTgt>
                                        </p:tgtEl>
                                        <p:attrNameLst>
                                          <p:attrName>style.visibility</p:attrName>
                                        </p:attrNameLst>
                                      </p:cBhvr>
                                      <p:to>
                                        <p:strVal val="visible"/>
                                      </p:to>
                                    </p:set>
                                    <p:animEffect transition="in" filter="fade">
                                      <p:cBhvr>
                                        <p:cTn id="22" dur="1000"/>
                                        <p:tgtEl>
                                          <p:spTgt spid="9">
                                            <p:txEl>
                                              <p:pRg st="9" end="9"/>
                                            </p:txEl>
                                          </p:spTgt>
                                        </p:tgtEl>
                                      </p:cBhvr>
                                    </p:animEffect>
                                    <p:anim calcmode="lin" valueType="num">
                                      <p:cBhvr>
                                        <p:cTn id="23"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9" end="9"/>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animEffect transition="in" filter="fade">
                                      <p:cBhvr>
                                        <p:cTn id="27" dur="1000"/>
                                        <p:tgtEl>
                                          <p:spTgt spid="9">
                                            <p:txEl>
                                              <p:pRg st="10" end="10"/>
                                            </p:txEl>
                                          </p:spTgt>
                                        </p:tgtEl>
                                      </p:cBhvr>
                                    </p:animEffect>
                                    <p:anim calcmode="lin" valueType="num">
                                      <p:cBhvr>
                                        <p:cTn id="28"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0" end="1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11" end="11"/>
                                            </p:txEl>
                                          </p:spTgt>
                                        </p:tgtEl>
                                        <p:attrNameLst>
                                          <p:attrName>style.visibility</p:attrName>
                                        </p:attrNameLst>
                                      </p:cBhvr>
                                      <p:to>
                                        <p:strVal val="visible"/>
                                      </p:to>
                                    </p:set>
                                    <p:animEffect transition="in" filter="fade">
                                      <p:cBhvr>
                                        <p:cTn id="32" dur="1000"/>
                                        <p:tgtEl>
                                          <p:spTgt spid="9">
                                            <p:txEl>
                                              <p:pRg st="11" end="11"/>
                                            </p:txEl>
                                          </p:spTgt>
                                        </p:tgtEl>
                                      </p:cBhvr>
                                    </p:animEffect>
                                    <p:anim calcmode="lin" valueType="num">
                                      <p:cBhvr>
                                        <p:cTn id="33"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54C2E99-6FAF-50C6-1AAC-BDD8793C1BA0}"/>
              </a:ext>
            </a:extLst>
          </p:cNvPr>
          <p:cNvSpPr>
            <a:spLocks noGrp="1"/>
          </p:cNvSpPr>
          <p:nvPr>
            <p:ph type="title"/>
          </p:nvPr>
        </p:nvSpPr>
        <p:spPr>
          <a:xfrm>
            <a:off x="354100" y="249492"/>
            <a:ext cx="8099693" cy="486054"/>
          </a:xfrm>
        </p:spPr>
        <p:txBody>
          <a:bodyPr anchor="t">
            <a:normAutofit/>
          </a:bodyPr>
          <a:lstStyle/>
          <a:p>
            <a:pPr>
              <a:lnSpc>
                <a:spcPct val="90000"/>
              </a:lnSpc>
            </a:pPr>
            <a:r>
              <a:rPr lang="sv-SE" sz="2700" noProof="0"/>
              <a:t>Nämndens bidrag till att Umeå växer tryggt och säkert</a:t>
            </a:r>
          </a:p>
        </p:txBody>
      </p:sp>
      <p:sp>
        <p:nvSpPr>
          <p:cNvPr id="14" name="Text Placeholder 2">
            <a:extLst>
              <a:ext uri="{FF2B5EF4-FFF2-40B4-BE49-F238E27FC236}">
                <a16:creationId xmlns:a16="http://schemas.microsoft.com/office/drawing/2014/main" id="{BD2B7E49-ADFB-F240-5B4D-2E41735DB6A7}"/>
              </a:ext>
            </a:extLst>
          </p:cNvPr>
          <p:cNvSpPr>
            <a:spLocks noGrp="1"/>
          </p:cNvSpPr>
          <p:nvPr>
            <p:ph type="body" sz="half" idx="2"/>
          </p:nvPr>
        </p:nvSpPr>
        <p:spPr>
          <a:xfrm>
            <a:off x="354100" y="1180605"/>
            <a:ext cx="4953431" cy="3055937"/>
          </a:xfrm>
        </p:spPr>
        <p:txBody>
          <a:bodyPr>
            <a:normAutofit fontScale="77500" lnSpcReduction="20000"/>
          </a:bodyPr>
          <a:lstStyle/>
          <a:p>
            <a:pPr marL="285750" indent="-285750">
              <a:buFont typeface="Arial" panose="020B0604020202020204" pitchFamily="34" charset="0"/>
              <a:buChar char="•"/>
            </a:pPr>
            <a:r>
              <a:rPr lang="sv-SE" noProof="0" dirty="0"/>
              <a:t>Genom fysiska och digitala mötesytor med den seniora medborgaren, kan nämnden ge råd och stöd för hur den enskilde själv kan bidra till en trygg och säker miljö och ex. undvika  bedrägeri</a:t>
            </a:r>
          </a:p>
          <a:p>
            <a:pPr marL="285750" indent="-285750">
              <a:buFont typeface="Arial" panose="020B0604020202020204" pitchFamily="34" charset="0"/>
              <a:buChar char="•"/>
            </a:pPr>
            <a:r>
              <a:rPr lang="sv-SE" noProof="0" dirty="0"/>
              <a:t>Engagemang i utformningen av trygga och säkra bostäder och bostadsmiljöer för seniorer</a:t>
            </a:r>
          </a:p>
          <a:p>
            <a:pPr marL="285750" indent="-285750">
              <a:buFont typeface="Arial" panose="020B0604020202020204" pitchFamily="34" charset="0"/>
              <a:buChar char="•"/>
            </a:pPr>
            <a:r>
              <a:rPr lang="sv-SE" noProof="0" dirty="0"/>
              <a:t>Verka för att försvåra för oseriösa aktörer, genom förstärkt uppföljning </a:t>
            </a:r>
          </a:p>
          <a:p>
            <a:pPr marL="285750" indent="-285750">
              <a:buFont typeface="Arial" panose="020B0604020202020204" pitchFamily="34" charset="0"/>
              <a:buChar char="•"/>
            </a:pPr>
            <a:r>
              <a:rPr lang="sv-SE" noProof="0" dirty="0"/>
              <a:t>Cura – Organisationen som grindvakt – ett metodstöd som utgår från risk.</a:t>
            </a:r>
          </a:p>
          <a:p>
            <a:r>
              <a:rPr lang="sv-SE" noProof="0" dirty="0"/>
              <a:t>  </a:t>
            </a:r>
          </a:p>
        </p:txBody>
      </p:sp>
      <p:pic>
        <p:nvPicPr>
          <p:cNvPr id="9" name="Platshållare för bild 8" descr="En bild som visar klädsel, person, Människoansikte, inomhus&#10;&#10;AI-genererat innehåll kan vara felaktigt.">
            <a:extLst>
              <a:ext uri="{FF2B5EF4-FFF2-40B4-BE49-F238E27FC236}">
                <a16:creationId xmlns:a16="http://schemas.microsoft.com/office/drawing/2014/main" id="{828B524A-7B8D-D755-A595-38AA26AFF45F}"/>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284" r="-1" b="-1"/>
          <a:stretch/>
        </p:blipFill>
        <p:spPr>
          <a:xfrm>
            <a:off x="5613434" y="1180605"/>
            <a:ext cx="3384376" cy="3240360"/>
          </a:xfrm>
          <a:noFill/>
        </p:spPr>
      </p:pic>
    </p:spTree>
    <p:extLst>
      <p:ext uri="{BB962C8B-B14F-4D97-AF65-F5344CB8AC3E}">
        <p14:creationId xmlns:p14="http://schemas.microsoft.com/office/powerpoint/2010/main" val="243950208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32620-4610-E7E8-8AA7-54EF6E434601}"/>
            </a:ext>
          </a:extLst>
        </p:cNvPr>
        <p:cNvGrpSpPr/>
        <p:nvPr/>
      </p:nvGrpSpPr>
      <p:grpSpPr>
        <a:xfrm>
          <a:off x="0" y="0"/>
          <a:ext cx="0" cy="0"/>
          <a:chOff x="0" y="0"/>
          <a:chExt cx="0" cy="0"/>
        </a:xfrm>
      </p:grpSpPr>
      <p:sp>
        <p:nvSpPr>
          <p:cNvPr id="76" name="Rektangel 75">
            <a:extLst>
              <a:ext uri="{FF2B5EF4-FFF2-40B4-BE49-F238E27FC236}">
                <a16:creationId xmlns:a16="http://schemas.microsoft.com/office/drawing/2014/main" id="{FBB71D6A-E42C-F1B7-31CE-A2FBFF9255B6}"/>
              </a:ext>
            </a:extLst>
          </p:cNvPr>
          <p:cNvSpPr/>
          <p:nvPr/>
        </p:nvSpPr>
        <p:spPr>
          <a:xfrm>
            <a:off x="0" y="-13575"/>
            <a:ext cx="9144000" cy="4081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5" name="Bild 74" descr="Nedtonad (mindre sol) med hel fyllning">
            <a:extLst>
              <a:ext uri="{FF2B5EF4-FFF2-40B4-BE49-F238E27FC236}">
                <a16:creationId xmlns:a16="http://schemas.microsoft.com/office/drawing/2014/main" id="{5B54104E-8A77-AB3D-9E09-A14EA70802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01" y="55450"/>
            <a:ext cx="1801695" cy="1801695"/>
          </a:xfrm>
          <a:prstGeom prst="rect">
            <a:avLst/>
          </a:prstGeom>
        </p:spPr>
      </p:pic>
      <p:sp>
        <p:nvSpPr>
          <p:cNvPr id="4" name="Ellips 3">
            <a:extLst>
              <a:ext uri="{FF2B5EF4-FFF2-40B4-BE49-F238E27FC236}">
                <a16:creationId xmlns:a16="http://schemas.microsoft.com/office/drawing/2014/main" id="{465A7709-F51A-6F60-B4E8-00D07E72D564}"/>
              </a:ext>
            </a:extLst>
          </p:cNvPr>
          <p:cNvSpPr/>
          <p:nvPr/>
        </p:nvSpPr>
        <p:spPr>
          <a:xfrm>
            <a:off x="5549624" y="276105"/>
            <a:ext cx="864000" cy="864000"/>
          </a:xfrm>
          <a:prstGeom prst="ellipse">
            <a:avLst/>
          </a:prstGeom>
          <a:solidFill>
            <a:schemeClr val="bg1">
              <a:lumMod val="50000"/>
            </a:schemeClr>
          </a:solidFill>
          <a:ln w="9525">
            <a:solidFill>
              <a:schemeClr val="bg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Samarbeta</a:t>
            </a:r>
          </a:p>
        </p:txBody>
      </p:sp>
      <p:sp>
        <p:nvSpPr>
          <p:cNvPr id="5" name="Ellips 4">
            <a:extLst>
              <a:ext uri="{FF2B5EF4-FFF2-40B4-BE49-F238E27FC236}">
                <a16:creationId xmlns:a16="http://schemas.microsoft.com/office/drawing/2014/main" id="{78239B1D-8AE6-2E0B-3C96-8B65F8BC647D}"/>
              </a:ext>
            </a:extLst>
          </p:cNvPr>
          <p:cNvSpPr/>
          <p:nvPr/>
        </p:nvSpPr>
        <p:spPr>
          <a:xfrm>
            <a:off x="6315259" y="276105"/>
            <a:ext cx="864000" cy="864000"/>
          </a:xfrm>
          <a:prstGeom prst="ellipse">
            <a:avLst/>
          </a:prstGeom>
          <a:solidFill>
            <a:schemeClr val="accent4"/>
          </a:solidFill>
          <a:ln w="9525">
            <a:solidFill>
              <a:schemeClr val="bg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Förebygga</a:t>
            </a:r>
          </a:p>
        </p:txBody>
      </p:sp>
      <p:sp>
        <p:nvSpPr>
          <p:cNvPr id="6" name="Ellips 5">
            <a:extLst>
              <a:ext uri="{FF2B5EF4-FFF2-40B4-BE49-F238E27FC236}">
                <a16:creationId xmlns:a16="http://schemas.microsoft.com/office/drawing/2014/main" id="{7D23D85F-44A0-B489-2CBB-3FEC8A6C527F}"/>
              </a:ext>
            </a:extLst>
          </p:cNvPr>
          <p:cNvSpPr/>
          <p:nvPr/>
        </p:nvSpPr>
        <p:spPr>
          <a:xfrm>
            <a:off x="7080894" y="276105"/>
            <a:ext cx="864000" cy="864000"/>
          </a:xfrm>
          <a:prstGeom prst="ellipse">
            <a:avLst/>
          </a:prstGeom>
          <a:solidFill>
            <a:srgbClr val="006E1E"/>
          </a:solidFill>
          <a:ln w="9525">
            <a:solidFill>
              <a:schemeClr val="bg1"/>
            </a:solidFill>
          </a:ln>
          <a:scene3d>
            <a:camera prst="orthographicFront">
              <a:rot lat="0" lon="0" rev="1800000"/>
            </a:camera>
            <a:lightRig rig="threePt" dir="t"/>
          </a:scene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sv-SE" sz="1000" dirty="0">
                <a:solidFill>
                  <a:schemeClr val="bg1"/>
                </a:solidFill>
              </a:rPr>
              <a:t>Kompetens-försörja</a:t>
            </a:r>
          </a:p>
        </p:txBody>
      </p:sp>
      <p:sp>
        <p:nvSpPr>
          <p:cNvPr id="7" name="Ellips 6">
            <a:extLst>
              <a:ext uri="{FF2B5EF4-FFF2-40B4-BE49-F238E27FC236}">
                <a16:creationId xmlns:a16="http://schemas.microsoft.com/office/drawing/2014/main" id="{CA6D30B4-D866-8404-404A-B645CB98C4CC}"/>
              </a:ext>
            </a:extLst>
          </p:cNvPr>
          <p:cNvSpPr/>
          <p:nvPr/>
        </p:nvSpPr>
        <p:spPr>
          <a:xfrm>
            <a:off x="7846530" y="276105"/>
            <a:ext cx="864000" cy="864000"/>
          </a:xfrm>
          <a:prstGeom prst="ellipse">
            <a:avLst/>
          </a:prstGeom>
          <a:solidFill>
            <a:srgbClr val="D78DA6"/>
          </a:solidFill>
          <a:ln w="9525">
            <a:solidFill>
              <a:schemeClr val="bg1"/>
            </a:solidFill>
          </a:ln>
          <a:scene3d>
            <a:camera prst="orthographicFront">
              <a:rot lat="0" lon="0" rev="1800000"/>
            </a:camera>
            <a:lightRig rig="threePt" dir="t"/>
          </a:scene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sv-SE" sz="1000" dirty="0">
                <a:solidFill>
                  <a:schemeClr val="bg1"/>
                </a:solidFill>
              </a:rPr>
              <a:t>Digitalisera</a:t>
            </a:r>
          </a:p>
        </p:txBody>
      </p:sp>
      <p:sp>
        <p:nvSpPr>
          <p:cNvPr id="77" name="Rektangel 76">
            <a:extLst>
              <a:ext uri="{FF2B5EF4-FFF2-40B4-BE49-F238E27FC236}">
                <a16:creationId xmlns:a16="http://schemas.microsoft.com/office/drawing/2014/main" id="{6DDA1B7B-65AB-D26A-30E8-2B62CBD87330}"/>
              </a:ext>
            </a:extLst>
          </p:cNvPr>
          <p:cNvSpPr/>
          <p:nvPr/>
        </p:nvSpPr>
        <p:spPr>
          <a:xfrm>
            <a:off x="0" y="4068347"/>
            <a:ext cx="9144000" cy="220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2" name="Grupp 71">
            <a:extLst>
              <a:ext uri="{FF2B5EF4-FFF2-40B4-BE49-F238E27FC236}">
                <a16:creationId xmlns:a16="http://schemas.microsoft.com/office/drawing/2014/main" id="{FBD89A46-53E9-B382-2ED2-249902F6E9DA}"/>
              </a:ext>
            </a:extLst>
          </p:cNvPr>
          <p:cNvGrpSpPr/>
          <p:nvPr/>
        </p:nvGrpSpPr>
        <p:grpSpPr>
          <a:xfrm>
            <a:off x="7826853" y="2934867"/>
            <a:ext cx="625590" cy="1169512"/>
            <a:chOff x="3576191" y="3235068"/>
            <a:chExt cx="625590" cy="1169512"/>
          </a:xfrm>
        </p:grpSpPr>
        <p:sp>
          <p:nvSpPr>
            <p:cNvPr id="53" name="Frihandsfigur: Form 52">
              <a:extLst>
                <a:ext uri="{FF2B5EF4-FFF2-40B4-BE49-F238E27FC236}">
                  <a16:creationId xmlns:a16="http://schemas.microsoft.com/office/drawing/2014/main" id="{DC199C4C-1BDE-009D-6379-834D4DEB89EC}"/>
                </a:ext>
              </a:extLst>
            </p:cNvPr>
            <p:cNvSpPr/>
            <p:nvPr/>
          </p:nvSpPr>
          <p:spPr>
            <a:xfrm>
              <a:off x="3723692" y="3235068"/>
              <a:ext cx="307084" cy="307084"/>
            </a:xfrm>
            <a:custGeom>
              <a:avLst/>
              <a:gdLst>
                <a:gd name="connsiteX0" fmla="*/ 307084 w 307084"/>
                <a:gd name="connsiteY0" fmla="*/ 153542 h 307084"/>
                <a:gd name="connsiteX1" fmla="*/ 153542 w 307084"/>
                <a:gd name="connsiteY1" fmla="*/ 307084 h 307084"/>
                <a:gd name="connsiteX2" fmla="*/ 0 w 307084"/>
                <a:gd name="connsiteY2" fmla="*/ 153542 h 307084"/>
                <a:gd name="connsiteX3" fmla="*/ 153542 w 307084"/>
                <a:gd name="connsiteY3" fmla="*/ 0 h 307084"/>
                <a:gd name="connsiteX4" fmla="*/ 307084 w 307084"/>
                <a:gd name="connsiteY4" fmla="*/ 153542 h 30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84" h="307084">
                  <a:moveTo>
                    <a:pt x="307084" y="153542"/>
                  </a:moveTo>
                  <a:cubicBezTo>
                    <a:pt x="307084" y="238341"/>
                    <a:pt x="238341" y="307084"/>
                    <a:pt x="153542" y="307084"/>
                  </a:cubicBezTo>
                  <a:cubicBezTo>
                    <a:pt x="68743" y="307084"/>
                    <a:pt x="0" y="238341"/>
                    <a:pt x="0" y="153542"/>
                  </a:cubicBezTo>
                  <a:cubicBezTo>
                    <a:pt x="0" y="68743"/>
                    <a:pt x="68743" y="0"/>
                    <a:pt x="153542" y="0"/>
                  </a:cubicBezTo>
                  <a:cubicBezTo>
                    <a:pt x="238341" y="0"/>
                    <a:pt x="307084" y="68743"/>
                    <a:pt x="307084" y="153542"/>
                  </a:cubicBezTo>
                  <a:close/>
                </a:path>
              </a:pathLst>
            </a:custGeom>
            <a:solidFill>
              <a:srgbClr val="006E1E"/>
            </a:solidFill>
            <a:ln w="20439"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925A5088-55C0-CDFF-FBF1-DC85FE884A79}"/>
                </a:ext>
              </a:extLst>
            </p:cNvPr>
            <p:cNvSpPr/>
            <p:nvPr/>
          </p:nvSpPr>
          <p:spPr>
            <a:xfrm rot="11558124">
              <a:off x="3576191" y="3277266"/>
              <a:ext cx="625590" cy="1127314"/>
            </a:xfrm>
            <a:custGeom>
              <a:avLst/>
              <a:gdLst>
                <a:gd name="connsiteX0" fmla="*/ 88477 w 625590"/>
                <a:gd name="connsiteY0" fmla="*/ 1127314 h 1127314"/>
                <a:gd name="connsiteX1" fmla="*/ 29028 w 625590"/>
                <a:gd name="connsiteY1" fmla="*/ 1125084 h 1127314"/>
                <a:gd name="connsiteX2" fmla="*/ 11602 w 625590"/>
                <a:gd name="connsiteY2" fmla="*/ 1108995 h 1127314"/>
                <a:gd name="connsiteX3" fmla="*/ 8925 w 625590"/>
                <a:gd name="connsiteY3" fmla="*/ 1041187 h 1127314"/>
                <a:gd name="connsiteX4" fmla="*/ 203028 w 625590"/>
                <a:gd name="connsiteY4" fmla="*/ 722202 h 1127314"/>
                <a:gd name="connsiteX5" fmla="*/ 56186 w 625590"/>
                <a:gd name="connsiteY5" fmla="*/ 67173 h 1127314"/>
                <a:gd name="connsiteX6" fmla="*/ 176046 w 625590"/>
                <a:gd name="connsiteY6" fmla="*/ 40304 h 1127314"/>
                <a:gd name="connsiteX7" fmla="*/ 256654 w 625590"/>
                <a:gd name="connsiteY7" fmla="*/ 399880 h 1127314"/>
                <a:gd name="connsiteX8" fmla="*/ 316582 w 625590"/>
                <a:gd name="connsiteY8" fmla="*/ 386446 h 1127314"/>
                <a:gd name="connsiteX9" fmla="*/ 235974 w 625590"/>
                <a:gd name="connsiteY9" fmla="*/ 26869 h 1127314"/>
                <a:gd name="connsiteX10" fmla="*/ 355833 w 625590"/>
                <a:gd name="connsiteY10" fmla="*/ 0 h 1127314"/>
                <a:gd name="connsiteX11" fmla="*/ 472581 w 625590"/>
                <a:gd name="connsiteY11" fmla="*/ 520786 h 1127314"/>
                <a:gd name="connsiteX12" fmla="*/ 503797 w 625590"/>
                <a:gd name="connsiteY12" fmla="*/ 351190 h 1127314"/>
                <a:gd name="connsiteX13" fmla="*/ 550782 w 625590"/>
                <a:gd name="connsiteY13" fmla="*/ 302474 h 1127314"/>
                <a:gd name="connsiteX14" fmla="*/ 575229 w 625590"/>
                <a:gd name="connsiteY14" fmla="*/ 302028 h 1127314"/>
                <a:gd name="connsiteX15" fmla="*/ 624592 w 625590"/>
                <a:gd name="connsiteY15" fmla="*/ 373415 h 1127314"/>
                <a:gd name="connsiteX16" fmla="*/ 577686 w 625590"/>
                <a:gd name="connsiteY16" fmla="*/ 632128 h 1127314"/>
                <a:gd name="connsiteX17" fmla="*/ 415020 w 625590"/>
                <a:gd name="connsiteY17" fmla="*/ 804967 h 1127314"/>
                <a:gd name="connsiteX18" fmla="*/ 277782 w 625590"/>
                <a:gd name="connsiteY18" fmla="*/ 835732 h 1127314"/>
                <a:gd name="connsiteX19" fmla="*/ 114652 w 625590"/>
                <a:gd name="connsiteY19" fmla="*/ 1104765 h 1127314"/>
                <a:gd name="connsiteX20" fmla="*/ 88477 w 625590"/>
                <a:gd name="connsiteY20" fmla="*/ 1127314 h 112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5590" h="1127314">
                  <a:moveTo>
                    <a:pt x="88477" y="1127314"/>
                  </a:moveTo>
                  <a:lnTo>
                    <a:pt x="29028" y="1125084"/>
                  </a:lnTo>
                  <a:lnTo>
                    <a:pt x="11602" y="1108995"/>
                  </a:lnTo>
                  <a:cubicBezTo>
                    <a:pt x="-2383" y="1089587"/>
                    <a:pt x="-4267" y="1062920"/>
                    <a:pt x="8925" y="1041187"/>
                  </a:cubicBezTo>
                  <a:lnTo>
                    <a:pt x="203028" y="722202"/>
                  </a:lnTo>
                  <a:lnTo>
                    <a:pt x="56186" y="67173"/>
                  </a:lnTo>
                  <a:lnTo>
                    <a:pt x="176046" y="40304"/>
                  </a:lnTo>
                  <a:lnTo>
                    <a:pt x="256654" y="399880"/>
                  </a:lnTo>
                  <a:lnTo>
                    <a:pt x="316582" y="386446"/>
                  </a:lnTo>
                  <a:lnTo>
                    <a:pt x="235974" y="26869"/>
                  </a:lnTo>
                  <a:lnTo>
                    <a:pt x="355833" y="0"/>
                  </a:lnTo>
                  <a:lnTo>
                    <a:pt x="472581" y="520786"/>
                  </a:lnTo>
                  <a:lnTo>
                    <a:pt x="503797" y="351190"/>
                  </a:lnTo>
                  <a:cubicBezTo>
                    <a:pt x="508292" y="327009"/>
                    <a:pt x="526779" y="307839"/>
                    <a:pt x="550782" y="302474"/>
                  </a:cubicBezTo>
                  <a:cubicBezTo>
                    <a:pt x="558808" y="300601"/>
                    <a:pt x="567140" y="300450"/>
                    <a:pt x="575229" y="302028"/>
                  </a:cubicBezTo>
                  <a:cubicBezTo>
                    <a:pt x="608557" y="308134"/>
                    <a:pt x="630646" y="340078"/>
                    <a:pt x="624592" y="373415"/>
                  </a:cubicBezTo>
                  <a:cubicBezTo>
                    <a:pt x="606785" y="469931"/>
                    <a:pt x="579660" y="618469"/>
                    <a:pt x="577686" y="632128"/>
                  </a:cubicBezTo>
                  <a:cubicBezTo>
                    <a:pt x="569591" y="684926"/>
                    <a:pt x="507143" y="776972"/>
                    <a:pt x="415020" y="804967"/>
                  </a:cubicBezTo>
                  <a:lnTo>
                    <a:pt x="277782" y="835732"/>
                  </a:lnTo>
                  <a:lnTo>
                    <a:pt x="114652" y="1104765"/>
                  </a:lnTo>
                  <a:lnTo>
                    <a:pt x="88477" y="1127314"/>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grpSp>
      <p:sp>
        <p:nvSpPr>
          <p:cNvPr id="70" name="Frihandsfigur: Form 69">
            <a:extLst>
              <a:ext uri="{FF2B5EF4-FFF2-40B4-BE49-F238E27FC236}">
                <a16:creationId xmlns:a16="http://schemas.microsoft.com/office/drawing/2014/main" id="{9EC3D240-AAAD-8E6A-1675-CEA9BC9773D5}"/>
              </a:ext>
            </a:extLst>
          </p:cNvPr>
          <p:cNvSpPr/>
          <p:nvPr/>
        </p:nvSpPr>
        <p:spPr>
          <a:xfrm rot="11558124">
            <a:off x="8289478" y="2231465"/>
            <a:ext cx="337970" cy="830029"/>
          </a:xfrm>
          <a:custGeom>
            <a:avLst/>
            <a:gdLst>
              <a:gd name="connsiteX0" fmla="*/ 229403 w 337970"/>
              <a:gd name="connsiteY0" fmla="*/ 826947 h 830029"/>
              <a:gd name="connsiteX1" fmla="*/ 53742 w 337970"/>
              <a:gd name="connsiteY1" fmla="*/ 698483 h 830029"/>
              <a:gd name="connsiteX2" fmla="*/ 130469 w 337970"/>
              <a:gd name="connsiteY2" fmla="*/ 475465 h 830029"/>
              <a:gd name="connsiteX3" fmla="*/ 129618 w 337970"/>
              <a:gd name="connsiteY3" fmla="*/ 471669 h 830029"/>
              <a:gd name="connsiteX4" fmla="*/ 79502 w 337970"/>
              <a:gd name="connsiteY4" fmla="*/ 341705 h 830029"/>
              <a:gd name="connsiteX5" fmla="*/ 26969 w 337970"/>
              <a:gd name="connsiteY5" fmla="*/ 200955 h 830029"/>
              <a:gd name="connsiteX6" fmla="*/ 14388 w 337970"/>
              <a:gd name="connsiteY6" fmla="*/ 51247 h 830029"/>
              <a:gd name="connsiteX7" fmla="*/ 15771 w 337970"/>
              <a:gd name="connsiteY7" fmla="*/ 6879 h 830029"/>
              <a:gd name="connsiteX8" fmla="*/ 483 w 337970"/>
              <a:gd name="connsiteY8" fmla="*/ 446 h 830029"/>
              <a:gd name="connsiteX9" fmla="*/ 0 w 337970"/>
              <a:gd name="connsiteY9" fmla="*/ 0 h 830029"/>
              <a:gd name="connsiteX10" fmla="*/ 59449 w 337970"/>
              <a:gd name="connsiteY10" fmla="*/ 2230 h 830029"/>
              <a:gd name="connsiteX11" fmla="*/ 57313 w 337970"/>
              <a:gd name="connsiteY11" fmla="*/ 4070 h 830029"/>
              <a:gd name="connsiteX12" fmla="*/ 55961 w 337970"/>
              <a:gd name="connsiteY12" fmla="*/ 53258 h 830029"/>
              <a:gd name="connsiteX13" fmla="*/ 66123 w 337970"/>
              <a:gd name="connsiteY13" fmla="*/ 192178 h 830029"/>
              <a:gd name="connsiteX14" fmla="*/ 116238 w 337970"/>
              <a:gd name="connsiteY14" fmla="*/ 322141 h 830029"/>
              <a:gd name="connsiteX15" fmla="*/ 168771 w 337970"/>
              <a:gd name="connsiteY15" fmla="*/ 462892 h 830029"/>
              <a:gd name="connsiteX16" fmla="*/ 169622 w 337970"/>
              <a:gd name="connsiteY16" fmla="*/ 466688 h 830029"/>
              <a:gd name="connsiteX17" fmla="*/ 333412 w 337970"/>
              <a:gd name="connsiteY17" fmla="*/ 635788 h 830029"/>
              <a:gd name="connsiteX18" fmla="*/ 229403 w 337970"/>
              <a:gd name="connsiteY18" fmla="*/ 826947 h 83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970" h="830029">
                <a:moveTo>
                  <a:pt x="229403" y="826947"/>
                </a:moveTo>
                <a:cubicBezTo>
                  <a:pt x="152094" y="844278"/>
                  <a:pt x="73535" y="786778"/>
                  <a:pt x="53742" y="698483"/>
                </a:cubicBezTo>
                <a:cubicBezTo>
                  <a:pt x="35829" y="618577"/>
                  <a:pt x="78279" y="507516"/>
                  <a:pt x="130469" y="475465"/>
                </a:cubicBezTo>
                <a:cubicBezTo>
                  <a:pt x="130091" y="474224"/>
                  <a:pt x="129806" y="472953"/>
                  <a:pt x="129618" y="471669"/>
                </a:cubicBezTo>
                <a:cubicBezTo>
                  <a:pt x="120052" y="425922"/>
                  <a:pt x="103128" y="382031"/>
                  <a:pt x="79502" y="341705"/>
                </a:cubicBezTo>
                <a:cubicBezTo>
                  <a:pt x="54502" y="297935"/>
                  <a:pt x="36761" y="250401"/>
                  <a:pt x="26969" y="200955"/>
                </a:cubicBezTo>
                <a:cubicBezTo>
                  <a:pt x="14716" y="152061"/>
                  <a:pt x="10466" y="101502"/>
                  <a:pt x="14388" y="51247"/>
                </a:cubicBezTo>
                <a:cubicBezTo>
                  <a:pt x="15139" y="36813"/>
                  <a:pt x="15934" y="22578"/>
                  <a:pt x="15771" y="6879"/>
                </a:cubicBezTo>
                <a:cubicBezTo>
                  <a:pt x="10409" y="5435"/>
                  <a:pt x="5264" y="3271"/>
                  <a:pt x="483" y="446"/>
                </a:cubicBezTo>
                <a:lnTo>
                  <a:pt x="0" y="0"/>
                </a:lnTo>
                <a:lnTo>
                  <a:pt x="59449" y="2230"/>
                </a:lnTo>
                <a:lnTo>
                  <a:pt x="57313" y="4070"/>
                </a:lnTo>
                <a:cubicBezTo>
                  <a:pt x="57812" y="22211"/>
                  <a:pt x="56931" y="37934"/>
                  <a:pt x="55961" y="53258"/>
                </a:cubicBezTo>
                <a:cubicBezTo>
                  <a:pt x="51811" y="99809"/>
                  <a:pt x="55243" y="146725"/>
                  <a:pt x="66123" y="192178"/>
                </a:cubicBezTo>
                <a:cubicBezTo>
                  <a:pt x="75688" y="237925"/>
                  <a:pt x="92613" y="281815"/>
                  <a:pt x="116238" y="322141"/>
                </a:cubicBezTo>
                <a:cubicBezTo>
                  <a:pt x="141238" y="365912"/>
                  <a:pt x="158979" y="413446"/>
                  <a:pt x="168771" y="462892"/>
                </a:cubicBezTo>
                <a:cubicBezTo>
                  <a:pt x="169148" y="464134"/>
                  <a:pt x="169432" y="465404"/>
                  <a:pt x="169622" y="466688"/>
                </a:cubicBezTo>
                <a:cubicBezTo>
                  <a:pt x="229700" y="473571"/>
                  <a:pt x="315500" y="555882"/>
                  <a:pt x="333412" y="635788"/>
                </a:cubicBezTo>
                <a:cubicBezTo>
                  <a:pt x="353206" y="724083"/>
                  <a:pt x="306712" y="809616"/>
                  <a:pt x="229403" y="826947"/>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pic>
        <p:nvPicPr>
          <p:cNvPr id="9" name="Bild 8" descr="Moln med hel fyllning">
            <a:extLst>
              <a:ext uri="{FF2B5EF4-FFF2-40B4-BE49-F238E27FC236}">
                <a16:creationId xmlns:a16="http://schemas.microsoft.com/office/drawing/2014/main" id="{2363F134-CBA5-E063-9BD8-BB4294B9DD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47452" y="797870"/>
            <a:ext cx="1267120" cy="1111651"/>
          </a:xfrm>
          <a:prstGeom prst="rect">
            <a:avLst/>
          </a:prstGeom>
          <a:effectLst>
            <a:innerShdw blurRad="63500" dist="50800" dir="10800000">
              <a:prstClr val="black">
                <a:alpha val="50000"/>
              </a:prstClr>
            </a:innerShdw>
          </a:effectLst>
        </p:spPr>
      </p:pic>
      <p:pic>
        <p:nvPicPr>
          <p:cNvPr id="12" name="Bild 11" descr="Moln med hel fyllning">
            <a:extLst>
              <a:ext uri="{FF2B5EF4-FFF2-40B4-BE49-F238E27FC236}">
                <a16:creationId xmlns:a16="http://schemas.microsoft.com/office/drawing/2014/main" id="{6CBD1DBD-5474-74E9-092D-B7FC855F83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193885"/>
            <a:ext cx="1447137" cy="1226838"/>
          </a:xfrm>
          <a:prstGeom prst="rect">
            <a:avLst/>
          </a:prstGeom>
          <a:effectLst>
            <a:innerShdw blurRad="63500" dist="50800">
              <a:prstClr val="black">
                <a:alpha val="50000"/>
              </a:prstClr>
            </a:innerShdw>
          </a:effectLst>
        </p:spPr>
      </p:pic>
      <p:sp>
        <p:nvSpPr>
          <p:cNvPr id="17" name="textruta 16">
            <a:extLst>
              <a:ext uri="{FF2B5EF4-FFF2-40B4-BE49-F238E27FC236}">
                <a16:creationId xmlns:a16="http://schemas.microsoft.com/office/drawing/2014/main" id="{DFFA7B43-7686-5BD8-0035-CBFC09377EEC}"/>
              </a:ext>
            </a:extLst>
          </p:cNvPr>
          <p:cNvSpPr txBox="1"/>
          <p:nvPr/>
        </p:nvSpPr>
        <p:spPr>
          <a:xfrm>
            <a:off x="892324" y="1268035"/>
            <a:ext cx="1026760" cy="276999"/>
          </a:xfrm>
          <a:prstGeom prst="rect">
            <a:avLst/>
          </a:prstGeom>
          <a:noFill/>
        </p:spPr>
        <p:txBody>
          <a:bodyPr wrap="square" rtlCol="0">
            <a:spAutoFit/>
          </a:bodyPr>
          <a:lstStyle/>
          <a:p>
            <a:pPr algn="ctr"/>
            <a:r>
              <a:rPr lang="sv-SE" sz="1200" dirty="0"/>
              <a:t>Arbetsmiljö</a:t>
            </a:r>
          </a:p>
        </p:txBody>
      </p:sp>
      <p:sp>
        <p:nvSpPr>
          <p:cNvPr id="18" name="textruta 17">
            <a:extLst>
              <a:ext uri="{FF2B5EF4-FFF2-40B4-BE49-F238E27FC236}">
                <a16:creationId xmlns:a16="http://schemas.microsoft.com/office/drawing/2014/main" id="{8B9D0469-87BA-774A-309C-83F70C69EC24}"/>
              </a:ext>
            </a:extLst>
          </p:cNvPr>
          <p:cNvSpPr txBox="1"/>
          <p:nvPr/>
        </p:nvSpPr>
        <p:spPr>
          <a:xfrm>
            <a:off x="-135606" y="373526"/>
            <a:ext cx="1624018" cy="276999"/>
          </a:xfrm>
          <a:prstGeom prst="rect">
            <a:avLst/>
          </a:prstGeom>
          <a:noFill/>
        </p:spPr>
        <p:txBody>
          <a:bodyPr wrap="square" rtlCol="0">
            <a:spAutoFit/>
          </a:bodyPr>
          <a:lstStyle/>
          <a:p>
            <a:pPr algn="ctr"/>
            <a:r>
              <a:rPr lang="sv-SE" sz="1200" dirty="0"/>
              <a:t>Lokalplanering</a:t>
            </a:r>
          </a:p>
        </p:txBody>
      </p:sp>
      <p:sp>
        <p:nvSpPr>
          <p:cNvPr id="21" name="textruta 20">
            <a:extLst>
              <a:ext uri="{FF2B5EF4-FFF2-40B4-BE49-F238E27FC236}">
                <a16:creationId xmlns:a16="http://schemas.microsoft.com/office/drawing/2014/main" id="{676B4444-7998-4BF8-3FF6-4C706776D73D}"/>
              </a:ext>
            </a:extLst>
          </p:cNvPr>
          <p:cNvSpPr txBox="1"/>
          <p:nvPr/>
        </p:nvSpPr>
        <p:spPr>
          <a:xfrm>
            <a:off x="1967540" y="1000330"/>
            <a:ext cx="5592262" cy="2862322"/>
          </a:xfrm>
          <a:prstGeom prst="rect">
            <a:avLst/>
          </a:prstGeom>
          <a:noFill/>
        </p:spPr>
        <p:txBody>
          <a:bodyPr wrap="square" rtlCol="0">
            <a:spAutoFit/>
          </a:bodyPr>
          <a:lstStyle/>
          <a:p>
            <a:r>
              <a:rPr lang="sv-SE" sz="1800" b="1" dirty="0">
                <a:effectLst/>
                <a:latin typeface="Aptos" panose="020B0004020202020204" pitchFamily="34" charset="0"/>
                <a:ea typeface="Aptos" panose="020B0004020202020204" pitchFamily="34" charset="0"/>
                <a:cs typeface="Times New Roman" panose="02020603050405020304" pitchFamily="18" charset="0"/>
              </a:rPr>
              <a:t>Investeringar</a:t>
            </a:r>
          </a:p>
          <a:p>
            <a:endParaRPr lang="sv-SE" sz="1800" b="1" dirty="0">
              <a:effectLst/>
              <a:latin typeface="Aptos" panose="020B0004020202020204" pitchFamily="34" charset="0"/>
              <a:ea typeface="Aptos" panose="020B0004020202020204" pitchFamily="34" charset="0"/>
              <a:cs typeface="Times New Roman" panose="02020603050405020304" pitchFamily="18" charset="0"/>
            </a:endParaRPr>
          </a:p>
          <a:p>
            <a:r>
              <a:rPr lang="sv-SE" dirty="0"/>
              <a:t>Osäkerhet kring behov av framtida vård- och omsorgsboende platser på grund av volymökningar kräver förändringar i slutet av perioden och av den 10-åriga investeringsplanen </a:t>
            </a:r>
          </a:p>
          <a:p>
            <a:pPr marL="285750" indent="-285750">
              <a:buFont typeface="Wingdings" panose="05000000000000000000" pitchFamily="2" charset="2"/>
              <a:buChar char="Ø"/>
            </a:pPr>
            <a:r>
              <a:rPr lang="sv-SE" dirty="0"/>
              <a:t>Haga - Osäkert</a:t>
            </a:r>
          </a:p>
          <a:p>
            <a:pPr marL="285750" indent="-285750">
              <a:buFont typeface="Wingdings" panose="05000000000000000000" pitchFamily="2" charset="2"/>
              <a:buChar char="Ø"/>
            </a:pPr>
            <a:r>
              <a:rPr lang="sv-SE" dirty="0" err="1"/>
              <a:t>Olofsdal</a:t>
            </a:r>
            <a:r>
              <a:rPr lang="sv-SE" dirty="0"/>
              <a:t> - Säkert men borttaget</a:t>
            </a:r>
          </a:p>
          <a:p>
            <a:pPr marL="285750" indent="-285750">
              <a:buFont typeface="Wingdings" panose="05000000000000000000" pitchFamily="2" charset="2"/>
              <a:buChar char="Ø"/>
            </a:pPr>
            <a:r>
              <a:rPr lang="sv-SE" dirty="0"/>
              <a:t>Tomtebostrand - Relativt säkert</a:t>
            </a:r>
          </a:p>
          <a:p>
            <a:pPr marL="285750" indent="-285750">
              <a:buFontTx/>
              <a:buChar char="-"/>
            </a:pPr>
            <a:endParaRPr lang="sv-SE" dirty="0"/>
          </a:p>
        </p:txBody>
      </p:sp>
      <p:pic>
        <p:nvPicPr>
          <p:cNvPr id="3" name="Bild 2" descr="Moln med hel fyllning">
            <a:extLst>
              <a:ext uri="{FF2B5EF4-FFF2-40B4-BE49-F238E27FC236}">
                <a16:creationId xmlns:a16="http://schemas.microsoft.com/office/drawing/2014/main" id="{DEC53AB9-75FB-4F15-DEAF-FBDDBCBCF4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331790" y="-177239"/>
            <a:ext cx="1181259" cy="1039552"/>
          </a:xfrm>
          <a:prstGeom prst="rect">
            <a:avLst/>
          </a:prstGeom>
          <a:effectLst>
            <a:innerShdw blurRad="63500" dist="50800" dir="10800000">
              <a:prstClr val="black">
                <a:alpha val="50000"/>
              </a:prstClr>
            </a:innerShdw>
          </a:effectLst>
        </p:spPr>
      </p:pic>
      <p:sp>
        <p:nvSpPr>
          <p:cNvPr id="2" name="textruta 1">
            <a:extLst>
              <a:ext uri="{FF2B5EF4-FFF2-40B4-BE49-F238E27FC236}">
                <a16:creationId xmlns:a16="http://schemas.microsoft.com/office/drawing/2014/main" id="{22D073E8-B510-BE5B-8E8F-21D1C2C0A812}"/>
              </a:ext>
            </a:extLst>
          </p:cNvPr>
          <p:cNvSpPr txBox="1"/>
          <p:nvPr/>
        </p:nvSpPr>
        <p:spPr>
          <a:xfrm>
            <a:off x="1387876" y="322806"/>
            <a:ext cx="1026760" cy="276999"/>
          </a:xfrm>
          <a:prstGeom prst="rect">
            <a:avLst/>
          </a:prstGeom>
          <a:noFill/>
        </p:spPr>
        <p:txBody>
          <a:bodyPr wrap="square" rtlCol="0">
            <a:spAutoFit/>
          </a:bodyPr>
          <a:lstStyle/>
          <a:p>
            <a:pPr algn="ctr"/>
            <a:r>
              <a:rPr lang="sv-SE" sz="1200" dirty="0"/>
              <a:t>Ökning +80år</a:t>
            </a:r>
          </a:p>
        </p:txBody>
      </p:sp>
    </p:spTree>
    <p:extLst>
      <p:ext uri="{BB962C8B-B14F-4D97-AF65-F5344CB8AC3E}">
        <p14:creationId xmlns:p14="http://schemas.microsoft.com/office/powerpoint/2010/main" val="82462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9E7AEA-4CAB-47E9-67C0-EB6F60478A35}"/>
              </a:ext>
            </a:extLst>
          </p:cNvPr>
          <p:cNvSpPr>
            <a:spLocks noGrp="1"/>
          </p:cNvSpPr>
          <p:nvPr>
            <p:ph type="title"/>
          </p:nvPr>
        </p:nvSpPr>
        <p:spPr/>
        <p:txBody>
          <a:bodyPr/>
          <a:lstStyle/>
          <a:p>
            <a:r>
              <a:rPr lang="sv-SE"/>
              <a:t>Äldrenämndens protokollsanteckning</a:t>
            </a:r>
          </a:p>
        </p:txBody>
      </p:sp>
      <p:sp>
        <p:nvSpPr>
          <p:cNvPr id="3" name="Platshållare för text 2">
            <a:extLst>
              <a:ext uri="{FF2B5EF4-FFF2-40B4-BE49-F238E27FC236}">
                <a16:creationId xmlns:a16="http://schemas.microsoft.com/office/drawing/2014/main" id="{10BE9354-E1DF-6E8A-77D6-9647F3D09E93}"/>
              </a:ext>
            </a:extLst>
          </p:cNvPr>
          <p:cNvSpPr>
            <a:spLocks noGrp="1"/>
          </p:cNvSpPr>
          <p:nvPr>
            <p:ph type="body" sz="half" idx="2"/>
          </p:nvPr>
        </p:nvSpPr>
        <p:spPr>
          <a:xfrm>
            <a:off x="449512" y="1524402"/>
            <a:ext cx="6826416" cy="2095098"/>
          </a:xfrm>
        </p:spPr>
        <p:txBody>
          <a:bodyPr vert="horz" lIns="91440" tIns="45720" rIns="91440" bIns="45720" rtlCol="0" anchor="t">
            <a:noAutofit/>
          </a:bodyPr>
          <a:lstStyle/>
          <a:p>
            <a:pPr marL="285750" indent="-285750">
              <a:buChar char="•"/>
            </a:pPr>
            <a:r>
              <a:rPr lang="sv-SE" dirty="0">
                <a:cs typeface="Arial"/>
              </a:rPr>
              <a:t>Verksamhetsomställning med hänsyn till volymförändringar inom åldersgruppen 65 år och äldre</a:t>
            </a:r>
            <a:endParaRPr lang="en-US" dirty="0">
              <a:ea typeface="Calibri"/>
              <a:cs typeface="Arial"/>
            </a:endParaRPr>
          </a:p>
          <a:p>
            <a:pPr marL="285750" indent="-285750">
              <a:buChar char="•"/>
            </a:pPr>
            <a:r>
              <a:rPr lang="sv-SE" dirty="0">
                <a:cs typeface="Arial"/>
              </a:rPr>
              <a:t>Hänsyn till index i avtal med externa parter vid köp av huvudverksamhet   </a:t>
            </a:r>
            <a:endParaRPr lang="en-US" dirty="0">
              <a:ea typeface="Calibri"/>
              <a:cs typeface="Arial"/>
            </a:endParaRPr>
          </a:p>
        </p:txBody>
      </p:sp>
      <p:sp>
        <p:nvSpPr>
          <p:cNvPr id="4" name="Platshållare för bild 3">
            <a:extLst>
              <a:ext uri="{FF2B5EF4-FFF2-40B4-BE49-F238E27FC236}">
                <a16:creationId xmlns:a16="http://schemas.microsoft.com/office/drawing/2014/main" id="{B70B0460-FC18-3DC5-2A3A-832612C2C746}"/>
              </a:ext>
            </a:extLst>
          </p:cNvPr>
          <p:cNvSpPr>
            <a:spLocks noGrp="1"/>
          </p:cNvSpPr>
          <p:nvPr>
            <p:ph type="pic" idx="1"/>
          </p:nvPr>
        </p:nvSpPr>
        <p:spPr/>
        <p:txBody>
          <a:bodyPr/>
          <a:lstStyle/>
          <a:p>
            <a:r>
              <a:rPr lang="sv-SE" dirty="0">
                <a:ea typeface="+mj-lt"/>
                <a:cs typeface="+mj-lt"/>
              </a:rPr>
              <a:t> </a:t>
            </a:r>
            <a:endParaRPr lang="sv-SE" dirty="0">
              <a:ea typeface="Calibri"/>
              <a:cs typeface="Calibri"/>
            </a:endParaRPr>
          </a:p>
        </p:txBody>
      </p:sp>
      <p:sp>
        <p:nvSpPr>
          <p:cNvPr id="6" name="Frihandsfigur: Form 69">
            <a:extLst>
              <a:ext uri="{FF2B5EF4-FFF2-40B4-BE49-F238E27FC236}">
                <a16:creationId xmlns:a16="http://schemas.microsoft.com/office/drawing/2014/main" id="{A74A54E1-EF68-D03A-21DC-3BA862E03CE3}"/>
              </a:ext>
            </a:extLst>
          </p:cNvPr>
          <p:cNvSpPr/>
          <p:nvPr/>
        </p:nvSpPr>
        <p:spPr>
          <a:xfrm rot="11558124">
            <a:off x="8429489" y="2419958"/>
            <a:ext cx="337970" cy="830029"/>
          </a:xfrm>
          <a:custGeom>
            <a:avLst/>
            <a:gdLst>
              <a:gd name="connsiteX0" fmla="*/ 229403 w 337970"/>
              <a:gd name="connsiteY0" fmla="*/ 826947 h 830029"/>
              <a:gd name="connsiteX1" fmla="*/ 53742 w 337970"/>
              <a:gd name="connsiteY1" fmla="*/ 698483 h 830029"/>
              <a:gd name="connsiteX2" fmla="*/ 130469 w 337970"/>
              <a:gd name="connsiteY2" fmla="*/ 475465 h 830029"/>
              <a:gd name="connsiteX3" fmla="*/ 129618 w 337970"/>
              <a:gd name="connsiteY3" fmla="*/ 471669 h 830029"/>
              <a:gd name="connsiteX4" fmla="*/ 79502 w 337970"/>
              <a:gd name="connsiteY4" fmla="*/ 341705 h 830029"/>
              <a:gd name="connsiteX5" fmla="*/ 26969 w 337970"/>
              <a:gd name="connsiteY5" fmla="*/ 200955 h 830029"/>
              <a:gd name="connsiteX6" fmla="*/ 14388 w 337970"/>
              <a:gd name="connsiteY6" fmla="*/ 51247 h 830029"/>
              <a:gd name="connsiteX7" fmla="*/ 15771 w 337970"/>
              <a:gd name="connsiteY7" fmla="*/ 6879 h 830029"/>
              <a:gd name="connsiteX8" fmla="*/ 483 w 337970"/>
              <a:gd name="connsiteY8" fmla="*/ 446 h 830029"/>
              <a:gd name="connsiteX9" fmla="*/ 0 w 337970"/>
              <a:gd name="connsiteY9" fmla="*/ 0 h 830029"/>
              <a:gd name="connsiteX10" fmla="*/ 59449 w 337970"/>
              <a:gd name="connsiteY10" fmla="*/ 2230 h 830029"/>
              <a:gd name="connsiteX11" fmla="*/ 57313 w 337970"/>
              <a:gd name="connsiteY11" fmla="*/ 4070 h 830029"/>
              <a:gd name="connsiteX12" fmla="*/ 55961 w 337970"/>
              <a:gd name="connsiteY12" fmla="*/ 53258 h 830029"/>
              <a:gd name="connsiteX13" fmla="*/ 66123 w 337970"/>
              <a:gd name="connsiteY13" fmla="*/ 192178 h 830029"/>
              <a:gd name="connsiteX14" fmla="*/ 116238 w 337970"/>
              <a:gd name="connsiteY14" fmla="*/ 322141 h 830029"/>
              <a:gd name="connsiteX15" fmla="*/ 168771 w 337970"/>
              <a:gd name="connsiteY15" fmla="*/ 462892 h 830029"/>
              <a:gd name="connsiteX16" fmla="*/ 169622 w 337970"/>
              <a:gd name="connsiteY16" fmla="*/ 466688 h 830029"/>
              <a:gd name="connsiteX17" fmla="*/ 333412 w 337970"/>
              <a:gd name="connsiteY17" fmla="*/ 635788 h 830029"/>
              <a:gd name="connsiteX18" fmla="*/ 229403 w 337970"/>
              <a:gd name="connsiteY18" fmla="*/ 826947 h 83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970" h="830029">
                <a:moveTo>
                  <a:pt x="229403" y="826947"/>
                </a:moveTo>
                <a:cubicBezTo>
                  <a:pt x="152094" y="844278"/>
                  <a:pt x="73535" y="786778"/>
                  <a:pt x="53742" y="698483"/>
                </a:cubicBezTo>
                <a:cubicBezTo>
                  <a:pt x="35829" y="618577"/>
                  <a:pt x="78279" y="507516"/>
                  <a:pt x="130469" y="475465"/>
                </a:cubicBezTo>
                <a:cubicBezTo>
                  <a:pt x="130091" y="474224"/>
                  <a:pt x="129806" y="472953"/>
                  <a:pt x="129618" y="471669"/>
                </a:cubicBezTo>
                <a:cubicBezTo>
                  <a:pt x="120052" y="425922"/>
                  <a:pt x="103128" y="382031"/>
                  <a:pt x="79502" y="341705"/>
                </a:cubicBezTo>
                <a:cubicBezTo>
                  <a:pt x="54502" y="297935"/>
                  <a:pt x="36761" y="250401"/>
                  <a:pt x="26969" y="200955"/>
                </a:cubicBezTo>
                <a:cubicBezTo>
                  <a:pt x="14716" y="152061"/>
                  <a:pt x="10466" y="101502"/>
                  <a:pt x="14388" y="51247"/>
                </a:cubicBezTo>
                <a:cubicBezTo>
                  <a:pt x="15139" y="36813"/>
                  <a:pt x="15934" y="22578"/>
                  <a:pt x="15771" y="6879"/>
                </a:cubicBezTo>
                <a:cubicBezTo>
                  <a:pt x="10409" y="5435"/>
                  <a:pt x="5264" y="3271"/>
                  <a:pt x="483" y="446"/>
                </a:cubicBezTo>
                <a:lnTo>
                  <a:pt x="0" y="0"/>
                </a:lnTo>
                <a:lnTo>
                  <a:pt x="59449" y="2230"/>
                </a:lnTo>
                <a:lnTo>
                  <a:pt x="57313" y="4070"/>
                </a:lnTo>
                <a:cubicBezTo>
                  <a:pt x="57812" y="22211"/>
                  <a:pt x="56931" y="37934"/>
                  <a:pt x="55961" y="53258"/>
                </a:cubicBezTo>
                <a:cubicBezTo>
                  <a:pt x="51811" y="99809"/>
                  <a:pt x="55243" y="146725"/>
                  <a:pt x="66123" y="192178"/>
                </a:cubicBezTo>
                <a:cubicBezTo>
                  <a:pt x="75688" y="237925"/>
                  <a:pt x="92613" y="281815"/>
                  <a:pt x="116238" y="322141"/>
                </a:cubicBezTo>
                <a:cubicBezTo>
                  <a:pt x="141238" y="365912"/>
                  <a:pt x="158979" y="413446"/>
                  <a:pt x="168771" y="462892"/>
                </a:cubicBezTo>
                <a:cubicBezTo>
                  <a:pt x="169148" y="464134"/>
                  <a:pt x="169432" y="465404"/>
                  <a:pt x="169622" y="466688"/>
                </a:cubicBezTo>
                <a:cubicBezTo>
                  <a:pt x="229700" y="473571"/>
                  <a:pt x="315500" y="555882"/>
                  <a:pt x="333412" y="635788"/>
                </a:cubicBezTo>
                <a:cubicBezTo>
                  <a:pt x="353206" y="724083"/>
                  <a:pt x="306712" y="809616"/>
                  <a:pt x="229403" y="826947"/>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grpSp>
        <p:nvGrpSpPr>
          <p:cNvPr id="10" name="Grupp 71">
            <a:extLst>
              <a:ext uri="{FF2B5EF4-FFF2-40B4-BE49-F238E27FC236}">
                <a16:creationId xmlns:a16="http://schemas.microsoft.com/office/drawing/2014/main" id="{B8C115A0-2FFC-769D-E31A-1A66D6594390}"/>
              </a:ext>
            </a:extLst>
          </p:cNvPr>
          <p:cNvGrpSpPr/>
          <p:nvPr/>
        </p:nvGrpSpPr>
        <p:grpSpPr>
          <a:xfrm>
            <a:off x="7973355" y="3129181"/>
            <a:ext cx="625590" cy="1169512"/>
            <a:chOff x="3576191" y="3235068"/>
            <a:chExt cx="625590" cy="1169512"/>
          </a:xfrm>
        </p:grpSpPr>
        <p:sp>
          <p:nvSpPr>
            <p:cNvPr id="8" name="Frihandsfigur: Form 52">
              <a:extLst>
                <a:ext uri="{FF2B5EF4-FFF2-40B4-BE49-F238E27FC236}">
                  <a16:creationId xmlns:a16="http://schemas.microsoft.com/office/drawing/2014/main" id="{BC8EBA5C-3F18-3DB9-4CBB-AA4CBEC1DCB5}"/>
                </a:ext>
              </a:extLst>
            </p:cNvPr>
            <p:cNvSpPr/>
            <p:nvPr/>
          </p:nvSpPr>
          <p:spPr>
            <a:xfrm>
              <a:off x="3723692" y="3235068"/>
              <a:ext cx="307084" cy="307084"/>
            </a:xfrm>
            <a:custGeom>
              <a:avLst/>
              <a:gdLst>
                <a:gd name="connsiteX0" fmla="*/ 307084 w 307084"/>
                <a:gd name="connsiteY0" fmla="*/ 153542 h 307084"/>
                <a:gd name="connsiteX1" fmla="*/ 153542 w 307084"/>
                <a:gd name="connsiteY1" fmla="*/ 307084 h 307084"/>
                <a:gd name="connsiteX2" fmla="*/ 0 w 307084"/>
                <a:gd name="connsiteY2" fmla="*/ 153542 h 307084"/>
                <a:gd name="connsiteX3" fmla="*/ 153542 w 307084"/>
                <a:gd name="connsiteY3" fmla="*/ 0 h 307084"/>
                <a:gd name="connsiteX4" fmla="*/ 307084 w 307084"/>
                <a:gd name="connsiteY4" fmla="*/ 153542 h 30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84" h="307084">
                  <a:moveTo>
                    <a:pt x="307084" y="153542"/>
                  </a:moveTo>
                  <a:cubicBezTo>
                    <a:pt x="307084" y="238341"/>
                    <a:pt x="238341" y="307084"/>
                    <a:pt x="153542" y="307084"/>
                  </a:cubicBezTo>
                  <a:cubicBezTo>
                    <a:pt x="68743" y="307084"/>
                    <a:pt x="0" y="238341"/>
                    <a:pt x="0" y="153542"/>
                  </a:cubicBezTo>
                  <a:cubicBezTo>
                    <a:pt x="0" y="68743"/>
                    <a:pt x="68743" y="0"/>
                    <a:pt x="153542" y="0"/>
                  </a:cubicBezTo>
                  <a:cubicBezTo>
                    <a:pt x="238341" y="0"/>
                    <a:pt x="307084" y="68743"/>
                    <a:pt x="307084" y="153542"/>
                  </a:cubicBezTo>
                  <a:close/>
                </a:path>
              </a:pathLst>
            </a:custGeom>
            <a:solidFill>
              <a:srgbClr val="006E1E"/>
            </a:solidFill>
            <a:ln w="20439" cap="flat">
              <a:noFill/>
              <a:prstDash val="solid"/>
              <a:miter/>
            </a:ln>
          </p:spPr>
          <p:txBody>
            <a:bodyPr rtlCol="0" anchor="ctr"/>
            <a:lstStyle/>
            <a:p>
              <a:endParaRPr lang="sv-SE"/>
            </a:p>
          </p:txBody>
        </p:sp>
        <p:sp>
          <p:nvSpPr>
            <p:cNvPr id="9" name="Frihandsfigur: Form 70">
              <a:extLst>
                <a:ext uri="{FF2B5EF4-FFF2-40B4-BE49-F238E27FC236}">
                  <a16:creationId xmlns:a16="http://schemas.microsoft.com/office/drawing/2014/main" id="{8BF0B48B-EC8B-A68D-D3CD-AD9A572C4C34}"/>
                </a:ext>
              </a:extLst>
            </p:cNvPr>
            <p:cNvSpPr/>
            <p:nvPr/>
          </p:nvSpPr>
          <p:spPr>
            <a:xfrm rot="11558124">
              <a:off x="3576191" y="3277266"/>
              <a:ext cx="625590" cy="1127314"/>
            </a:xfrm>
            <a:custGeom>
              <a:avLst/>
              <a:gdLst>
                <a:gd name="connsiteX0" fmla="*/ 88477 w 625590"/>
                <a:gd name="connsiteY0" fmla="*/ 1127314 h 1127314"/>
                <a:gd name="connsiteX1" fmla="*/ 29028 w 625590"/>
                <a:gd name="connsiteY1" fmla="*/ 1125084 h 1127314"/>
                <a:gd name="connsiteX2" fmla="*/ 11602 w 625590"/>
                <a:gd name="connsiteY2" fmla="*/ 1108995 h 1127314"/>
                <a:gd name="connsiteX3" fmla="*/ 8925 w 625590"/>
                <a:gd name="connsiteY3" fmla="*/ 1041187 h 1127314"/>
                <a:gd name="connsiteX4" fmla="*/ 203028 w 625590"/>
                <a:gd name="connsiteY4" fmla="*/ 722202 h 1127314"/>
                <a:gd name="connsiteX5" fmla="*/ 56186 w 625590"/>
                <a:gd name="connsiteY5" fmla="*/ 67173 h 1127314"/>
                <a:gd name="connsiteX6" fmla="*/ 176046 w 625590"/>
                <a:gd name="connsiteY6" fmla="*/ 40304 h 1127314"/>
                <a:gd name="connsiteX7" fmla="*/ 256654 w 625590"/>
                <a:gd name="connsiteY7" fmla="*/ 399880 h 1127314"/>
                <a:gd name="connsiteX8" fmla="*/ 316582 w 625590"/>
                <a:gd name="connsiteY8" fmla="*/ 386446 h 1127314"/>
                <a:gd name="connsiteX9" fmla="*/ 235974 w 625590"/>
                <a:gd name="connsiteY9" fmla="*/ 26869 h 1127314"/>
                <a:gd name="connsiteX10" fmla="*/ 355833 w 625590"/>
                <a:gd name="connsiteY10" fmla="*/ 0 h 1127314"/>
                <a:gd name="connsiteX11" fmla="*/ 472581 w 625590"/>
                <a:gd name="connsiteY11" fmla="*/ 520786 h 1127314"/>
                <a:gd name="connsiteX12" fmla="*/ 503797 w 625590"/>
                <a:gd name="connsiteY12" fmla="*/ 351190 h 1127314"/>
                <a:gd name="connsiteX13" fmla="*/ 550782 w 625590"/>
                <a:gd name="connsiteY13" fmla="*/ 302474 h 1127314"/>
                <a:gd name="connsiteX14" fmla="*/ 575229 w 625590"/>
                <a:gd name="connsiteY14" fmla="*/ 302028 h 1127314"/>
                <a:gd name="connsiteX15" fmla="*/ 624592 w 625590"/>
                <a:gd name="connsiteY15" fmla="*/ 373415 h 1127314"/>
                <a:gd name="connsiteX16" fmla="*/ 577686 w 625590"/>
                <a:gd name="connsiteY16" fmla="*/ 632128 h 1127314"/>
                <a:gd name="connsiteX17" fmla="*/ 415020 w 625590"/>
                <a:gd name="connsiteY17" fmla="*/ 804967 h 1127314"/>
                <a:gd name="connsiteX18" fmla="*/ 277782 w 625590"/>
                <a:gd name="connsiteY18" fmla="*/ 835732 h 1127314"/>
                <a:gd name="connsiteX19" fmla="*/ 114652 w 625590"/>
                <a:gd name="connsiteY19" fmla="*/ 1104765 h 1127314"/>
                <a:gd name="connsiteX20" fmla="*/ 88477 w 625590"/>
                <a:gd name="connsiteY20" fmla="*/ 1127314 h 112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5590" h="1127314">
                  <a:moveTo>
                    <a:pt x="88477" y="1127314"/>
                  </a:moveTo>
                  <a:lnTo>
                    <a:pt x="29028" y="1125084"/>
                  </a:lnTo>
                  <a:lnTo>
                    <a:pt x="11602" y="1108995"/>
                  </a:lnTo>
                  <a:cubicBezTo>
                    <a:pt x="-2383" y="1089587"/>
                    <a:pt x="-4267" y="1062920"/>
                    <a:pt x="8925" y="1041187"/>
                  </a:cubicBezTo>
                  <a:lnTo>
                    <a:pt x="203028" y="722202"/>
                  </a:lnTo>
                  <a:lnTo>
                    <a:pt x="56186" y="67173"/>
                  </a:lnTo>
                  <a:lnTo>
                    <a:pt x="176046" y="40304"/>
                  </a:lnTo>
                  <a:lnTo>
                    <a:pt x="256654" y="399880"/>
                  </a:lnTo>
                  <a:lnTo>
                    <a:pt x="316582" y="386446"/>
                  </a:lnTo>
                  <a:lnTo>
                    <a:pt x="235974" y="26869"/>
                  </a:lnTo>
                  <a:lnTo>
                    <a:pt x="355833" y="0"/>
                  </a:lnTo>
                  <a:lnTo>
                    <a:pt x="472581" y="520786"/>
                  </a:lnTo>
                  <a:lnTo>
                    <a:pt x="503797" y="351190"/>
                  </a:lnTo>
                  <a:cubicBezTo>
                    <a:pt x="508292" y="327009"/>
                    <a:pt x="526779" y="307839"/>
                    <a:pt x="550782" y="302474"/>
                  </a:cubicBezTo>
                  <a:cubicBezTo>
                    <a:pt x="558808" y="300601"/>
                    <a:pt x="567140" y="300450"/>
                    <a:pt x="575229" y="302028"/>
                  </a:cubicBezTo>
                  <a:cubicBezTo>
                    <a:pt x="608557" y="308134"/>
                    <a:pt x="630646" y="340078"/>
                    <a:pt x="624592" y="373415"/>
                  </a:cubicBezTo>
                  <a:cubicBezTo>
                    <a:pt x="606785" y="469931"/>
                    <a:pt x="579660" y="618469"/>
                    <a:pt x="577686" y="632128"/>
                  </a:cubicBezTo>
                  <a:cubicBezTo>
                    <a:pt x="569591" y="684926"/>
                    <a:pt x="507143" y="776972"/>
                    <a:pt x="415020" y="804967"/>
                  </a:cubicBezTo>
                  <a:lnTo>
                    <a:pt x="277782" y="835732"/>
                  </a:lnTo>
                  <a:lnTo>
                    <a:pt x="114652" y="1104765"/>
                  </a:lnTo>
                  <a:lnTo>
                    <a:pt x="88477" y="1127314"/>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grpSp>
    </p:spTree>
    <p:extLst>
      <p:ext uri="{BB962C8B-B14F-4D97-AF65-F5344CB8AC3E}">
        <p14:creationId xmlns:p14="http://schemas.microsoft.com/office/powerpoint/2010/main" val="2162160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9.87654E-7 L -0.00573 -0.79784 " pathEditMode="relative" rAng="0" ptsTypes="AA">
                                      <p:cBhvr>
                                        <p:cTn id="6" dur="3000" fill="hold"/>
                                        <p:tgtEl>
                                          <p:spTgt spid="6"/>
                                        </p:tgtEl>
                                        <p:attrNameLst>
                                          <p:attrName>ppt_x</p:attrName>
                                          <p:attrName>ppt_y</p:attrName>
                                        </p:attrNameLst>
                                      </p:cBhvr>
                                      <p:rCtr x="-295" y="-3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B28A5-A6C0-8EF9-68A1-7F2DE086B398}"/>
            </a:ext>
          </a:extLst>
        </p:cNvPr>
        <p:cNvGrpSpPr/>
        <p:nvPr/>
      </p:nvGrpSpPr>
      <p:grpSpPr>
        <a:xfrm>
          <a:off x="0" y="0"/>
          <a:ext cx="0" cy="0"/>
          <a:chOff x="0" y="0"/>
          <a:chExt cx="0" cy="0"/>
        </a:xfrm>
      </p:grpSpPr>
      <p:pic>
        <p:nvPicPr>
          <p:cNvPr id="6" name="Bildobjekt 5">
            <a:extLst>
              <a:ext uri="{FF2B5EF4-FFF2-40B4-BE49-F238E27FC236}">
                <a16:creationId xmlns:a16="http://schemas.microsoft.com/office/drawing/2014/main" id="{4D04482F-BF7D-DEA7-7817-719B701A3ADF}"/>
              </a:ext>
            </a:extLst>
          </p:cNvPr>
          <p:cNvPicPr>
            <a:picLocks noChangeAspect="1"/>
          </p:cNvPicPr>
          <p:nvPr/>
        </p:nvPicPr>
        <p:blipFill>
          <a:blip r:embed="rId3"/>
          <a:stretch>
            <a:fillRect/>
          </a:stretch>
        </p:blipFill>
        <p:spPr>
          <a:xfrm>
            <a:off x="1" y="0"/>
            <a:ext cx="8619344" cy="4454995"/>
          </a:xfrm>
          <a:prstGeom prst="rect">
            <a:avLst/>
          </a:prstGeom>
        </p:spPr>
      </p:pic>
      <p:sp>
        <p:nvSpPr>
          <p:cNvPr id="7" name="Rektangel: rundade hörn 6">
            <a:extLst>
              <a:ext uri="{FF2B5EF4-FFF2-40B4-BE49-F238E27FC236}">
                <a16:creationId xmlns:a16="http://schemas.microsoft.com/office/drawing/2014/main" id="{5A28DF07-3700-54AB-A802-9F0D7DE0D974}"/>
              </a:ext>
            </a:extLst>
          </p:cNvPr>
          <p:cNvSpPr/>
          <p:nvPr/>
        </p:nvSpPr>
        <p:spPr>
          <a:xfrm>
            <a:off x="854927" y="1"/>
            <a:ext cx="1226634" cy="200722"/>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uppåt 7">
            <a:extLst>
              <a:ext uri="{FF2B5EF4-FFF2-40B4-BE49-F238E27FC236}">
                <a16:creationId xmlns:a16="http://schemas.microsoft.com/office/drawing/2014/main" id="{59C6F172-E6EB-629A-83AE-AC1D9057DBEC}"/>
              </a:ext>
            </a:extLst>
          </p:cNvPr>
          <p:cNvSpPr/>
          <p:nvPr/>
        </p:nvSpPr>
        <p:spPr>
          <a:xfrm>
            <a:off x="3135038" y="4381640"/>
            <a:ext cx="45719" cy="461665"/>
          </a:xfrm>
          <a:prstGeom prst="up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503655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B96476-6926-7716-BA4C-D7EC4DFD068A}"/>
              </a:ext>
            </a:extLst>
          </p:cNvPr>
          <p:cNvSpPr>
            <a:spLocks noGrp="1"/>
          </p:cNvSpPr>
          <p:nvPr>
            <p:ph type="title"/>
          </p:nvPr>
        </p:nvSpPr>
        <p:spPr/>
        <p:txBody>
          <a:bodyPr/>
          <a:lstStyle/>
          <a:p>
            <a:r>
              <a:rPr lang="sv-SE" dirty="0"/>
              <a:t>Beräkning behov 2026 </a:t>
            </a:r>
          </a:p>
        </p:txBody>
      </p:sp>
      <p:pic>
        <p:nvPicPr>
          <p:cNvPr id="3" name="Bildobjekt 2">
            <a:extLst>
              <a:ext uri="{FF2B5EF4-FFF2-40B4-BE49-F238E27FC236}">
                <a16:creationId xmlns:a16="http://schemas.microsoft.com/office/drawing/2014/main" id="{97F6B791-64BB-81B0-E1CE-A5DABABE504B}"/>
              </a:ext>
            </a:extLst>
          </p:cNvPr>
          <p:cNvPicPr>
            <a:picLocks noChangeAspect="1"/>
          </p:cNvPicPr>
          <p:nvPr/>
        </p:nvPicPr>
        <p:blipFill>
          <a:blip r:embed="rId3"/>
          <a:stretch>
            <a:fillRect/>
          </a:stretch>
        </p:blipFill>
        <p:spPr>
          <a:xfrm>
            <a:off x="162232" y="1032387"/>
            <a:ext cx="8812162" cy="3421626"/>
          </a:xfrm>
          <a:prstGeom prst="rect">
            <a:avLst/>
          </a:prstGeom>
        </p:spPr>
      </p:pic>
    </p:spTree>
    <p:extLst>
      <p:ext uri="{BB962C8B-B14F-4D97-AF65-F5344CB8AC3E}">
        <p14:creationId xmlns:p14="http://schemas.microsoft.com/office/powerpoint/2010/main" val="197829063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7E3F9-A3A7-2AF1-B2E9-36BA0018BF06}"/>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3E8281CA-96B6-F4FF-0654-ED8BD9CA5FDD}"/>
              </a:ext>
            </a:extLst>
          </p:cNvPr>
          <p:cNvPicPr>
            <a:picLocks noChangeAspect="1"/>
          </p:cNvPicPr>
          <p:nvPr/>
        </p:nvPicPr>
        <p:blipFill>
          <a:blip r:embed="rId3"/>
          <a:stretch>
            <a:fillRect/>
          </a:stretch>
        </p:blipFill>
        <p:spPr>
          <a:xfrm>
            <a:off x="0" y="0"/>
            <a:ext cx="8641582" cy="4401865"/>
          </a:xfrm>
          <a:prstGeom prst="rect">
            <a:avLst/>
          </a:prstGeom>
        </p:spPr>
      </p:pic>
      <p:sp>
        <p:nvSpPr>
          <p:cNvPr id="4" name="Pil: uppåt 3">
            <a:extLst>
              <a:ext uri="{FF2B5EF4-FFF2-40B4-BE49-F238E27FC236}">
                <a16:creationId xmlns:a16="http://schemas.microsoft.com/office/drawing/2014/main" id="{6301A79F-777A-A813-1E8C-B28B90EB324E}"/>
              </a:ext>
            </a:extLst>
          </p:cNvPr>
          <p:cNvSpPr/>
          <p:nvPr/>
        </p:nvSpPr>
        <p:spPr>
          <a:xfrm>
            <a:off x="3119514" y="4261060"/>
            <a:ext cx="45719" cy="461665"/>
          </a:xfrm>
          <a:prstGeom prst="up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rundade hörn 1">
            <a:extLst>
              <a:ext uri="{FF2B5EF4-FFF2-40B4-BE49-F238E27FC236}">
                <a16:creationId xmlns:a16="http://schemas.microsoft.com/office/drawing/2014/main" id="{E5A62D1F-7664-431A-A1B6-66F35C9D820D}"/>
              </a:ext>
            </a:extLst>
          </p:cNvPr>
          <p:cNvSpPr/>
          <p:nvPr/>
        </p:nvSpPr>
        <p:spPr>
          <a:xfrm>
            <a:off x="854927" y="0"/>
            <a:ext cx="1085385" cy="237893"/>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21189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7F1D2-EBDD-39A0-7969-BCD6842827C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46DF203-9B1C-74A1-F7CD-8BB092914E99}"/>
              </a:ext>
            </a:extLst>
          </p:cNvPr>
          <p:cNvSpPr>
            <a:spLocks noGrp="1"/>
          </p:cNvSpPr>
          <p:nvPr>
            <p:ph type="title"/>
          </p:nvPr>
        </p:nvSpPr>
        <p:spPr/>
        <p:txBody>
          <a:bodyPr/>
          <a:lstStyle/>
          <a:p>
            <a:r>
              <a:rPr lang="sv-SE" sz="2700" b="1"/>
              <a:t>Flyttöverskott i äldregruppen, 80+ 2000-2024</a:t>
            </a:r>
          </a:p>
        </p:txBody>
      </p:sp>
      <p:pic>
        <p:nvPicPr>
          <p:cNvPr id="4" name="Bildobjekt 3">
            <a:extLst>
              <a:ext uri="{FF2B5EF4-FFF2-40B4-BE49-F238E27FC236}">
                <a16:creationId xmlns:a16="http://schemas.microsoft.com/office/drawing/2014/main" id="{320FAF99-F000-781A-6E33-2478B02F29DC}"/>
              </a:ext>
            </a:extLst>
          </p:cNvPr>
          <p:cNvPicPr>
            <a:picLocks noChangeAspect="1"/>
          </p:cNvPicPr>
          <p:nvPr/>
        </p:nvPicPr>
        <p:blipFill>
          <a:blip r:embed="rId3"/>
          <a:stretch>
            <a:fillRect/>
          </a:stretch>
        </p:blipFill>
        <p:spPr>
          <a:xfrm>
            <a:off x="0" y="950976"/>
            <a:ext cx="9144000" cy="4192524"/>
          </a:xfrm>
          <a:prstGeom prst="rect">
            <a:avLst/>
          </a:prstGeom>
          <a:ln w="28575">
            <a:solidFill>
              <a:schemeClr val="tx1"/>
            </a:solidFill>
          </a:ln>
        </p:spPr>
      </p:pic>
      <p:sp>
        <p:nvSpPr>
          <p:cNvPr id="3" name="Ellips 2">
            <a:extLst>
              <a:ext uri="{FF2B5EF4-FFF2-40B4-BE49-F238E27FC236}">
                <a16:creationId xmlns:a16="http://schemas.microsoft.com/office/drawing/2014/main" id="{5B6B1685-0D41-F431-1A5B-0052F51E68FB}"/>
              </a:ext>
            </a:extLst>
          </p:cNvPr>
          <p:cNvSpPr/>
          <p:nvPr/>
        </p:nvSpPr>
        <p:spPr>
          <a:xfrm>
            <a:off x="7719391" y="3120887"/>
            <a:ext cx="304800" cy="99391"/>
          </a:xfrm>
          <a:prstGeom prst="ellipse">
            <a:avLst/>
          </a:prstGeom>
          <a:noFill/>
          <a:ln>
            <a:solidFill>
              <a:srgbClr val="F9C62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 name="Rak pilkoppling 5">
            <a:extLst>
              <a:ext uri="{FF2B5EF4-FFF2-40B4-BE49-F238E27FC236}">
                <a16:creationId xmlns:a16="http://schemas.microsoft.com/office/drawing/2014/main" id="{978E3280-71C9-6E99-67A2-0AD9E2E912ED}"/>
              </a:ext>
            </a:extLst>
          </p:cNvPr>
          <p:cNvCxnSpPr>
            <a:cxnSpLocks/>
            <a:endCxn id="3" idx="7"/>
          </p:cNvCxnSpPr>
          <p:nvPr/>
        </p:nvCxnSpPr>
        <p:spPr>
          <a:xfrm flipH="1">
            <a:off x="7979554" y="2646505"/>
            <a:ext cx="181466" cy="488937"/>
          </a:xfrm>
          <a:prstGeom prst="straightConnector1">
            <a:avLst/>
          </a:prstGeom>
          <a:ln w="28575">
            <a:solidFill>
              <a:srgbClr val="F9C623"/>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7" name="Bildobjekt 6">
            <a:extLst>
              <a:ext uri="{FF2B5EF4-FFF2-40B4-BE49-F238E27FC236}">
                <a16:creationId xmlns:a16="http://schemas.microsoft.com/office/drawing/2014/main" id="{4C6551D1-F644-3F22-8A80-F428AA8DD114}"/>
              </a:ext>
            </a:extLst>
          </p:cNvPr>
          <p:cNvPicPr>
            <a:picLocks noChangeAspect="1"/>
          </p:cNvPicPr>
          <p:nvPr/>
        </p:nvPicPr>
        <p:blipFill rotWithShape="1">
          <a:blip r:embed="rId4">
            <a:extLst>
              <a:ext uri="{28A0092B-C50C-407E-A947-70E740481C1C}">
                <a14:useLocalDpi xmlns:a14="http://schemas.microsoft.com/office/drawing/2010/main" val="0"/>
              </a:ext>
            </a:extLst>
          </a:blip>
          <a:srcRect l="57285" t="48806" r="11613" b="10315"/>
          <a:stretch/>
        </p:blipFill>
        <p:spPr>
          <a:xfrm>
            <a:off x="7719391" y="1275156"/>
            <a:ext cx="1516553" cy="1468926"/>
          </a:xfrm>
          <a:prstGeom prst="rect">
            <a:avLst/>
          </a:prstGeom>
        </p:spPr>
      </p:pic>
      <p:sp>
        <p:nvSpPr>
          <p:cNvPr id="8" name="Platshållare för text 12">
            <a:extLst>
              <a:ext uri="{FF2B5EF4-FFF2-40B4-BE49-F238E27FC236}">
                <a16:creationId xmlns:a16="http://schemas.microsoft.com/office/drawing/2014/main" id="{178A646B-9BA9-907F-CD51-1BC7FA0A6353}"/>
              </a:ext>
            </a:extLst>
          </p:cNvPr>
          <p:cNvSpPr txBox="1">
            <a:spLocks/>
          </p:cNvSpPr>
          <p:nvPr/>
        </p:nvSpPr>
        <p:spPr>
          <a:xfrm rot="20940000">
            <a:off x="7918645" y="1512121"/>
            <a:ext cx="1118044" cy="656947"/>
          </a:xfrm>
          <a:prstGeom prst="rect">
            <a:avLst/>
          </a:prstGeom>
        </p:spPr>
        <p:txBody>
          <a:bodyPr/>
          <a:lstStyle>
            <a:lvl1pPr marL="0" indent="0" algn="ctr" defTabSz="914400" rtl="0" eaLnBrk="1" latinLnBrk="0" hangingPunct="1">
              <a:lnSpc>
                <a:spcPct val="100000"/>
              </a:lnSpc>
              <a:spcBef>
                <a:spcPts val="0"/>
              </a:spcBef>
              <a:spcAft>
                <a:spcPts val="600"/>
              </a:spcAft>
              <a:buFont typeface="Arial" pitchFamily="34" charset="0"/>
              <a:buNone/>
              <a:defRPr sz="1900" b="1" i="1" kern="1200" baseline="0">
                <a:solidFill>
                  <a:schemeClr val="bg1"/>
                </a:solidFill>
                <a:latin typeface="+mj-lt"/>
                <a:ea typeface="+mn-ea"/>
                <a:cs typeface="Arial" pitchFamily="34" charset="0"/>
              </a:defRPr>
            </a:lvl1pPr>
            <a:lvl2pPr marL="742950" indent="-285750" algn="l" defTabSz="914400" rtl="0" eaLnBrk="1" latinLnBrk="0" hangingPunct="1">
              <a:lnSpc>
                <a:spcPct val="130000"/>
              </a:lnSpc>
              <a:spcBef>
                <a:spcPts val="0"/>
              </a:spcBef>
              <a:spcAft>
                <a:spcPts val="600"/>
              </a:spcAft>
              <a:buFont typeface="Arial" pitchFamily="34" charset="0"/>
              <a:buChar char="•"/>
              <a:defRPr sz="1800" kern="1200">
                <a:solidFill>
                  <a:srgbClr val="555555"/>
                </a:solidFill>
                <a:latin typeface="+mj-lt"/>
                <a:ea typeface="+mn-ea"/>
                <a:cs typeface="Arial" pitchFamily="34" charset="0"/>
              </a:defRPr>
            </a:lvl2pPr>
            <a:lvl3pPr marL="1143000" indent="-228600" algn="l" defTabSz="914400" rtl="0" eaLnBrk="1" latinLnBrk="0" hangingPunct="1">
              <a:lnSpc>
                <a:spcPct val="130000"/>
              </a:lnSpc>
              <a:spcBef>
                <a:spcPts val="0"/>
              </a:spcBef>
              <a:spcAft>
                <a:spcPts val="600"/>
              </a:spcAft>
              <a:buFont typeface="Arial" pitchFamily="34" charset="0"/>
              <a:buChar char="•"/>
              <a:defRPr sz="1600" kern="1200">
                <a:solidFill>
                  <a:srgbClr val="555555"/>
                </a:solidFill>
                <a:latin typeface="+mj-lt"/>
                <a:ea typeface="+mn-ea"/>
                <a:cs typeface="Arial" pitchFamily="34" charset="0"/>
              </a:defRPr>
            </a:lvl3pPr>
            <a:lvl4pPr marL="1600200" indent="-228600" algn="l" defTabSz="914400" rtl="0" eaLnBrk="1" latinLnBrk="0" hangingPunct="1">
              <a:lnSpc>
                <a:spcPct val="130000"/>
              </a:lnSpc>
              <a:spcBef>
                <a:spcPts val="0"/>
              </a:spcBef>
              <a:spcAft>
                <a:spcPts val="600"/>
              </a:spcAft>
              <a:buFont typeface="Arial" pitchFamily="34" charset="0"/>
              <a:buChar char="•"/>
              <a:defRPr sz="1400" kern="1200">
                <a:solidFill>
                  <a:srgbClr val="555555"/>
                </a:solidFill>
                <a:latin typeface="+mj-lt"/>
                <a:ea typeface="+mn-ea"/>
                <a:cs typeface="Arial" pitchFamily="34" charset="0"/>
              </a:defRPr>
            </a:lvl4pPr>
            <a:lvl5pPr marL="2057400" indent="-228600" algn="l" defTabSz="914400" rtl="0" eaLnBrk="1" latinLnBrk="0" hangingPunct="1">
              <a:lnSpc>
                <a:spcPct val="130000"/>
              </a:lnSpc>
              <a:spcBef>
                <a:spcPts val="0"/>
              </a:spcBef>
              <a:spcAft>
                <a:spcPts val="600"/>
              </a:spcAft>
              <a:buFont typeface="Arial" pitchFamily="34" charset="0"/>
              <a:buChar char="•"/>
              <a:defRPr sz="1200" kern="1200">
                <a:solidFill>
                  <a:srgbClr val="555555"/>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500" dirty="0"/>
              <a:t>Flyttnings-</a:t>
            </a:r>
          </a:p>
          <a:p>
            <a:r>
              <a:rPr lang="sv-SE" sz="1500" dirty="0"/>
              <a:t>överskott </a:t>
            </a:r>
          </a:p>
          <a:p>
            <a:r>
              <a:rPr lang="sv-SE" sz="1500" dirty="0"/>
              <a:t>60 personer</a:t>
            </a:r>
          </a:p>
        </p:txBody>
      </p:sp>
    </p:spTree>
    <p:extLst>
      <p:ext uri="{BB962C8B-B14F-4D97-AF65-F5344CB8AC3E}">
        <p14:creationId xmlns:p14="http://schemas.microsoft.com/office/powerpoint/2010/main" val="1868255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55CDF-8CC4-8A16-6CE9-54038E263BA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E50C2AC-BFC7-7290-6B4B-D730B7378E5B}"/>
              </a:ext>
            </a:extLst>
          </p:cNvPr>
          <p:cNvSpPr>
            <a:spLocks noGrp="1"/>
          </p:cNvSpPr>
          <p:nvPr>
            <p:ph type="ctrTitle"/>
          </p:nvPr>
        </p:nvSpPr>
        <p:spPr/>
        <p:txBody>
          <a:bodyPr/>
          <a:lstStyle/>
          <a:p>
            <a:r>
              <a:rPr lang="sv-SE"/>
              <a:t>Umeås försörjningskvot</a:t>
            </a:r>
          </a:p>
        </p:txBody>
      </p:sp>
      <p:sp>
        <p:nvSpPr>
          <p:cNvPr id="3" name="Underrubrik 2">
            <a:extLst>
              <a:ext uri="{FF2B5EF4-FFF2-40B4-BE49-F238E27FC236}">
                <a16:creationId xmlns:a16="http://schemas.microsoft.com/office/drawing/2014/main" id="{2FFA8172-3F14-218C-503E-185DDE942D6E}"/>
              </a:ext>
            </a:extLst>
          </p:cNvPr>
          <p:cNvSpPr>
            <a:spLocks noGrp="1"/>
          </p:cNvSpPr>
          <p:nvPr>
            <p:ph type="subTitle" idx="1"/>
          </p:nvPr>
        </p:nvSpPr>
        <p:spPr/>
        <p:txBody>
          <a:bodyPr/>
          <a:lstStyle/>
          <a:p>
            <a:r>
              <a:rPr lang="sv-SE"/>
              <a:t>Hur många fler än sig själva behöver befolkningen i sysselsättningsåldrar försörja?</a:t>
            </a:r>
          </a:p>
        </p:txBody>
      </p:sp>
    </p:spTree>
    <p:extLst>
      <p:ext uri="{BB962C8B-B14F-4D97-AF65-F5344CB8AC3E}">
        <p14:creationId xmlns:p14="http://schemas.microsoft.com/office/powerpoint/2010/main" val="240026809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0466B8A-EE8E-8CFC-E79D-19DB9F13F8F0}"/>
              </a:ext>
            </a:extLst>
          </p:cNvPr>
          <p:cNvSpPr>
            <a:spLocks noGrp="1"/>
          </p:cNvSpPr>
          <p:nvPr>
            <p:ph type="title"/>
          </p:nvPr>
        </p:nvSpPr>
        <p:spPr/>
        <p:txBody>
          <a:bodyPr/>
          <a:lstStyle/>
          <a:p>
            <a:r>
              <a:rPr lang="sv-SE"/>
              <a:t>Demografisk försörjningskvot</a:t>
            </a:r>
          </a:p>
        </p:txBody>
      </p:sp>
      <p:sp>
        <p:nvSpPr>
          <p:cNvPr id="6" name="Platshållare för text 5">
            <a:extLst>
              <a:ext uri="{FF2B5EF4-FFF2-40B4-BE49-F238E27FC236}">
                <a16:creationId xmlns:a16="http://schemas.microsoft.com/office/drawing/2014/main" id="{6579152E-D920-9CB5-2F31-2E1AFE49766C}"/>
              </a:ext>
            </a:extLst>
          </p:cNvPr>
          <p:cNvSpPr>
            <a:spLocks noGrp="1"/>
          </p:cNvSpPr>
          <p:nvPr>
            <p:ph type="body" sz="half" idx="2"/>
          </p:nvPr>
        </p:nvSpPr>
        <p:spPr>
          <a:xfrm>
            <a:off x="373314" y="1059582"/>
            <a:ext cx="3427978" cy="2315534"/>
          </a:xfrm>
        </p:spPr>
        <p:txBody>
          <a:bodyPr>
            <a:normAutofit fontScale="92500" lnSpcReduction="10000"/>
          </a:bodyPr>
          <a:lstStyle/>
          <a:p>
            <a:r>
              <a:rPr lang="sv-SE" b="1"/>
              <a:t>Demografisk försörjningskvot</a:t>
            </a:r>
          </a:p>
          <a:p>
            <a:pPr marL="257175" indent="-257175">
              <a:lnSpc>
                <a:spcPct val="120000"/>
              </a:lnSpc>
              <a:buFontTx/>
              <a:buChar char="-"/>
            </a:pPr>
            <a:r>
              <a:rPr lang="sv-SE" sz="1650"/>
              <a:t>Beräknas som andelen personer utanför arbetsför ålder i relation till personer i arbetsför ålder. </a:t>
            </a:r>
          </a:p>
          <a:p>
            <a:pPr marL="257175" indent="-257175">
              <a:lnSpc>
                <a:spcPct val="120000"/>
              </a:lnSpc>
              <a:buFontTx/>
              <a:buChar char="-"/>
            </a:pPr>
            <a:r>
              <a:rPr lang="sv-SE" sz="1650"/>
              <a:t>Måttet syftar till att visa hur många personer som i genomsnitt behöver försörjas av varje person i arbetsför ålder.</a:t>
            </a:r>
          </a:p>
        </p:txBody>
      </p:sp>
      <mc:AlternateContent xmlns:mc="http://schemas.openxmlformats.org/markup-compatibility/2006" xmlns:a14="http://schemas.microsoft.com/office/drawing/2010/main">
        <mc:Choice Requires="a14">
          <p:sp>
            <p:nvSpPr>
              <p:cNvPr id="9" name="textruta 8">
                <a:extLst>
                  <a:ext uri="{FF2B5EF4-FFF2-40B4-BE49-F238E27FC236}">
                    <a16:creationId xmlns:a16="http://schemas.microsoft.com/office/drawing/2014/main" id="{7695E459-928D-A5DC-9A49-83CB4C11A437}"/>
                  </a:ext>
                </a:extLst>
              </p:cNvPr>
              <p:cNvSpPr txBox="1"/>
              <p:nvPr/>
            </p:nvSpPr>
            <p:spPr>
              <a:xfrm>
                <a:off x="1348130" y="3774315"/>
                <a:ext cx="7562027" cy="3095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sv-SE" sz="1050" i="1">
                          <a:latin typeface="Cambria Math" panose="02040503050406030204" pitchFamily="18" charset="0"/>
                        </a:rPr>
                        <m:t>𝐷𝑒𝑚𝑜𝑔𝑟𝑎𝑓𝑖𝑠𝑘</m:t>
                      </m:r>
                      <m:r>
                        <a:rPr lang="sv-SE" sz="1050" i="1">
                          <a:latin typeface="Cambria Math" panose="02040503050406030204" pitchFamily="18" charset="0"/>
                        </a:rPr>
                        <m:t> </m:t>
                      </m:r>
                      <m:r>
                        <a:rPr lang="sv-SE" sz="1050" i="1">
                          <a:latin typeface="Cambria Math" panose="02040503050406030204" pitchFamily="18" charset="0"/>
                        </a:rPr>
                        <m:t>𝑓</m:t>
                      </m:r>
                      <m:r>
                        <a:rPr lang="sv-SE" sz="1050" i="1">
                          <a:latin typeface="Cambria Math" panose="02040503050406030204" pitchFamily="18" charset="0"/>
                        </a:rPr>
                        <m:t>ö</m:t>
                      </m:r>
                      <m:r>
                        <a:rPr lang="sv-SE" sz="1050" i="1">
                          <a:latin typeface="Cambria Math" panose="02040503050406030204" pitchFamily="18" charset="0"/>
                        </a:rPr>
                        <m:t>𝑟𝑠</m:t>
                      </m:r>
                      <m:r>
                        <a:rPr lang="sv-SE" sz="1050" i="1">
                          <a:latin typeface="Cambria Math" panose="02040503050406030204" pitchFamily="18" charset="0"/>
                        </a:rPr>
                        <m:t>ö</m:t>
                      </m:r>
                      <m:r>
                        <a:rPr lang="sv-SE" sz="1050" i="1">
                          <a:latin typeface="Cambria Math" panose="02040503050406030204" pitchFamily="18" charset="0"/>
                        </a:rPr>
                        <m:t>𝑟𝑗𝑛𝑖𝑛𝑔𝑠𝑘𝑣𝑜𝑡</m:t>
                      </m:r>
                      <m:r>
                        <a:rPr lang="en-US" sz="1050" i="1">
                          <a:latin typeface="Cambria Math" panose="02040503050406030204" pitchFamily="18" charset="0"/>
                        </a:rPr>
                        <m:t>=</m:t>
                      </m:r>
                      <m:f>
                        <m:fPr>
                          <m:ctrlPr>
                            <a:rPr lang="en-US" sz="1050" i="1">
                              <a:latin typeface="Cambria Math" panose="02040503050406030204" pitchFamily="18" charset="0"/>
                            </a:rPr>
                          </m:ctrlPr>
                        </m:fPr>
                        <m:num>
                          <m:r>
                            <a:rPr lang="sv-SE" sz="1050" i="1">
                              <a:latin typeface="Cambria Math" panose="02040503050406030204" pitchFamily="18" charset="0"/>
                            </a:rPr>
                            <m:t>𝑃𝑒𝑟𝑠𝑜𝑛𝑒𝑟</m:t>
                          </m:r>
                          <m:r>
                            <a:rPr lang="sv-SE" sz="1050" i="1">
                              <a:latin typeface="Cambria Math" panose="02040503050406030204" pitchFamily="18" charset="0"/>
                            </a:rPr>
                            <m:t> </m:t>
                          </m:r>
                          <m:r>
                            <a:rPr lang="sv-SE" sz="1050" i="1">
                              <a:latin typeface="Cambria Math" panose="02040503050406030204" pitchFamily="18" charset="0"/>
                            </a:rPr>
                            <m:t>𝑖</m:t>
                          </m:r>
                          <m:r>
                            <a:rPr lang="sv-SE" sz="1050" i="1">
                              <a:latin typeface="Cambria Math" panose="02040503050406030204" pitchFamily="18" charset="0"/>
                            </a:rPr>
                            <m:t> å</m:t>
                          </m:r>
                          <m:r>
                            <a:rPr lang="sv-SE" sz="1050" i="1">
                              <a:latin typeface="Cambria Math" panose="02040503050406030204" pitchFamily="18" charset="0"/>
                            </a:rPr>
                            <m:t>𝑙𝑑𝑟𝑎𝑟𝑛𝑎</m:t>
                          </m:r>
                          <m:r>
                            <a:rPr lang="sv-SE" sz="1050" i="1">
                              <a:latin typeface="Cambria Math" panose="02040503050406030204" pitchFamily="18" charset="0"/>
                            </a:rPr>
                            <m:t> 0−19 å</m:t>
                          </m:r>
                          <m:r>
                            <a:rPr lang="sv-SE" sz="1050" i="1">
                              <a:latin typeface="Cambria Math" panose="02040503050406030204" pitchFamily="18" charset="0"/>
                            </a:rPr>
                            <m:t>𝑟</m:t>
                          </m:r>
                          <m:r>
                            <a:rPr lang="sv-SE" sz="1050" i="1">
                              <a:latin typeface="Cambria Math" panose="02040503050406030204" pitchFamily="18" charset="0"/>
                            </a:rPr>
                            <m:t>+</m:t>
                          </m:r>
                          <m:r>
                            <a:rPr lang="sv-SE" sz="1050" i="1">
                              <a:latin typeface="Cambria Math" panose="02040503050406030204" pitchFamily="18" charset="0"/>
                            </a:rPr>
                            <m:t>𝑃𝑒𝑟𝑠𝑜𝑛𝑒𝑟</m:t>
                          </m:r>
                          <m:r>
                            <a:rPr lang="sv-SE" sz="1050" i="1">
                              <a:latin typeface="Cambria Math" panose="02040503050406030204" pitchFamily="18" charset="0"/>
                            </a:rPr>
                            <m:t> </m:t>
                          </m:r>
                          <m:r>
                            <a:rPr lang="sv-SE" sz="1050" i="1">
                              <a:latin typeface="Cambria Math" panose="02040503050406030204" pitchFamily="18" charset="0"/>
                            </a:rPr>
                            <m:t>𝑖</m:t>
                          </m:r>
                          <m:r>
                            <a:rPr lang="sv-SE" sz="1050" i="1">
                              <a:latin typeface="Cambria Math" panose="02040503050406030204" pitchFamily="18" charset="0"/>
                            </a:rPr>
                            <m:t> å</m:t>
                          </m:r>
                          <m:r>
                            <a:rPr lang="sv-SE" sz="1050" i="1">
                              <a:latin typeface="Cambria Math" panose="02040503050406030204" pitchFamily="18" charset="0"/>
                            </a:rPr>
                            <m:t>𝑙𝑑𝑟𝑎𝑟𝑛𝑎</m:t>
                          </m:r>
                          <m:r>
                            <a:rPr lang="sv-SE" sz="1050" i="1">
                              <a:latin typeface="Cambria Math" panose="02040503050406030204" pitchFamily="18" charset="0"/>
                            </a:rPr>
                            <m:t> 65+å</m:t>
                          </m:r>
                          <m:r>
                            <a:rPr lang="sv-SE" sz="1050" i="1">
                              <a:latin typeface="Cambria Math" panose="02040503050406030204" pitchFamily="18" charset="0"/>
                            </a:rPr>
                            <m:t>𝑟</m:t>
                          </m:r>
                        </m:num>
                        <m:den>
                          <m:r>
                            <a:rPr lang="sv-SE" sz="1050" i="1">
                              <a:latin typeface="Cambria Math" panose="02040503050406030204" pitchFamily="18" charset="0"/>
                            </a:rPr>
                            <m:t>𝑃𝑒𝑟𝑠𝑜𝑛𝑒𝑟</m:t>
                          </m:r>
                          <m:r>
                            <a:rPr lang="sv-SE" sz="1050" i="1">
                              <a:latin typeface="Cambria Math" panose="02040503050406030204" pitchFamily="18" charset="0"/>
                            </a:rPr>
                            <m:t> </m:t>
                          </m:r>
                          <m:r>
                            <a:rPr lang="sv-SE" sz="1050" i="1">
                              <a:latin typeface="Cambria Math" panose="02040503050406030204" pitchFamily="18" charset="0"/>
                            </a:rPr>
                            <m:t>𝑖</m:t>
                          </m:r>
                          <m:r>
                            <a:rPr lang="sv-SE" sz="1050" i="1">
                              <a:latin typeface="Cambria Math" panose="02040503050406030204" pitchFamily="18" charset="0"/>
                            </a:rPr>
                            <m:t> å</m:t>
                          </m:r>
                          <m:r>
                            <a:rPr lang="sv-SE" sz="1050" i="1">
                              <a:latin typeface="Cambria Math" panose="02040503050406030204" pitchFamily="18" charset="0"/>
                            </a:rPr>
                            <m:t>𝑙𝑑𝑟𝑎𝑟𝑛𝑎</m:t>
                          </m:r>
                          <m:r>
                            <a:rPr lang="sv-SE" sz="1050" i="1">
                              <a:latin typeface="Cambria Math" panose="02040503050406030204" pitchFamily="18" charset="0"/>
                            </a:rPr>
                            <m:t> 20−64 å</m:t>
                          </m:r>
                          <m:r>
                            <a:rPr lang="sv-SE" sz="1050" i="1">
                              <a:latin typeface="Cambria Math" panose="02040503050406030204" pitchFamily="18" charset="0"/>
                            </a:rPr>
                            <m:t>𝑟</m:t>
                          </m:r>
                        </m:den>
                      </m:f>
                    </m:oMath>
                  </m:oMathPara>
                </a14:m>
                <a:endParaRPr lang="sv-SE" sz="1050"/>
              </a:p>
            </p:txBody>
          </p:sp>
        </mc:Choice>
        <mc:Fallback xmlns="">
          <p:sp>
            <p:nvSpPr>
              <p:cNvPr id="9" name="textruta 8">
                <a:extLst>
                  <a:ext uri="{FF2B5EF4-FFF2-40B4-BE49-F238E27FC236}">
                    <a16:creationId xmlns:a16="http://schemas.microsoft.com/office/drawing/2014/main" id="{7695E459-928D-A5DC-9A49-83CB4C11A437}"/>
                  </a:ext>
                </a:extLst>
              </p:cNvPr>
              <p:cNvSpPr txBox="1">
                <a:spLocks noRot="1" noChangeAspect="1" noMove="1" noResize="1" noEditPoints="1" noAdjustHandles="1" noChangeArrowheads="1" noChangeShapeType="1" noTextEdit="1"/>
              </p:cNvSpPr>
              <p:nvPr/>
            </p:nvSpPr>
            <p:spPr>
              <a:xfrm>
                <a:off x="1348130" y="3774315"/>
                <a:ext cx="7562027" cy="309572"/>
              </a:xfrm>
              <a:prstGeom prst="rect">
                <a:avLst/>
              </a:prstGeom>
              <a:blipFill>
                <a:blip r:embed="rId3"/>
                <a:stretch>
                  <a:fillRect t="-3922" b="-15686"/>
                </a:stretch>
              </a:blipFill>
            </p:spPr>
            <p:txBody>
              <a:bodyPr/>
              <a:lstStyle/>
              <a:p>
                <a:r>
                  <a:rPr lang="en-US">
                    <a:noFill/>
                  </a:rPr>
                  <a:t> </a:t>
                </a:r>
              </a:p>
            </p:txBody>
          </p:sp>
        </mc:Fallback>
      </mc:AlternateContent>
    </p:spTree>
    <p:extLst>
      <p:ext uri="{BB962C8B-B14F-4D97-AF65-F5344CB8AC3E}">
        <p14:creationId xmlns:p14="http://schemas.microsoft.com/office/powerpoint/2010/main" val="61380877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400DF-0476-BA69-F1BC-982FB2CD613E}"/>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4A2F086-8C12-54C0-A5E5-42980AC51794}"/>
              </a:ext>
            </a:extLst>
          </p:cNvPr>
          <p:cNvSpPr>
            <a:spLocks noGrp="1"/>
          </p:cNvSpPr>
          <p:nvPr>
            <p:ph type="title"/>
          </p:nvPr>
        </p:nvSpPr>
        <p:spPr/>
        <p:txBody>
          <a:bodyPr/>
          <a:lstStyle/>
          <a:p>
            <a:r>
              <a:rPr lang="sv-SE"/>
              <a:t>Inledning - Demografisk försörjningskvot</a:t>
            </a:r>
          </a:p>
        </p:txBody>
      </p:sp>
      <p:sp>
        <p:nvSpPr>
          <p:cNvPr id="6" name="Platshållare för text 5">
            <a:extLst>
              <a:ext uri="{FF2B5EF4-FFF2-40B4-BE49-F238E27FC236}">
                <a16:creationId xmlns:a16="http://schemas.microsoft.com/office/drawing/2014/main" id="{64B5904A-DDEE-BB11-C715-872527B36103}"/>
              </a:ext>
            </a:extLst>
          </p:cNvPr>
          <p:cNvSpPr>
            <a:spLocks noGrp="1"/>
          </p:cNvSpPr>
          <p:nvPr>
            <p:ph type="body" sz="half" idx="2"/>
          </p:nvPr>
        </p:nvSpPr>
        <p:spPr>
          <a:xfrm>
            <a:off x="373314" y="1059582"/>
            <a:ext cx="3427978" cy="3834427"/>
          </a:xfrm>
        </p:spPr>
        <p:txBody>
          <a:bodyPr>
            <a:normAutofit lnSpcReduction="10000"/>
          </a:bodyPr>
          <a:lstStyle/>
          <a:p>
            <a:r>
              <a:rPr lang="sv-SE" sz="1650" b="1"/>
              <a:t>Jämförelsekommuner</a:t>
            </a:r>
          </a:p>
          <a:p>
            <a:pPr>
              <a:lnSpc>
                <a:spcPct val="120000"/>
              </a:lnSpc>
            </a:pPr>
            <a:r>
              <a:rPr lang="sv-SE" sz="1275"/>
              <a:t>En jämförelse med kommuner som till stor del liknar Umeå kommun eller på annat sätt är intressanta att jämföra sig med:</a:t>
            </a:r>
          </a:p>
          <a:p>
            <a:pPr marL="257175" indent="-257175">
              <a:lnSpc>
                <a:spcPct val="120000"/>
              </a:lnSpc>
              <a:buFontTx/>
              <a:buChar char="-"/>
            </a:pPr>
            <a:r>
              <a:rPr lang="sv-SE" sz="1275"/>
              <a:t>Eskilstuna, Halmstad, Helsingborg, Jönköping, Karlstad, Linköping, Luleå, Lund, Norrköping, Skellefteå, Sundsvall, Uppsala, Västerås, Växjö och Örebro.</a:t>
            </a:r>
          </a:p>
          <a:p>
            <a:pPr>
              <a:lnSpc>
                <a:spcPct val="120000"/>
              </a:lnSpc>
            </a:pPr>
            <a:endParaRPr lang="sv-SE" sz="1275"/>
          </a:p>
          <a:p>
            <a:r>
              <a:rPr lang="sv-SE" sz="1650" b="1"/>
              <a:t>Fokus</a:t>
            </a:r>
          </a:p>
          <a:p>
            <a:pPr marL="257175" indent="-257175">
              <a:buFontTx/>
              <a:buChar char="-"/>
            </a:pPr>
            <a:r>
              <a:rPr lang="sv-SE" sz="1275"/>
              <a:t>Demografisk försörjningskvot</a:t>
            </a:r>
          </a:p>
          <a:p>
            <a:pPr marL="257175" indent="-257175">
              <a:buFontTx/>
              <a:buChar char="-"/>
            </a:pPr>
            <a:r>
              <a:rPr lang="sv-SE" sz="1275"/>
              <a:t>Flyttöverskott i äldregruppen</a:t>
            </a:r>
          </a:p>
          <a:p>
            <a:pPr marL="257175" indent="-257175">
              <a:buFontTx/>
              <a:buChar char="-"/>
            </a:pPr>
            <a:r>
              <a:rPr lang="sv-SE" sz="1275"/>
              <a:t>Utveckling arbetslöshet</a:t>
            </a:r>
          </a:p>
          <a:p>
            <a:pPr>
              <a:lnSpc>
                <a:spcPct val="120000"/>
              </a:lnSpc>
            </a:pPr>
            <a:endParaRPr lang="sv-SE" sz="1275"/>
          </a:p>
        </p:txBody>
      </p:sp>
      <p:sp>
        <p:nvSpPr>
          <p:cNvPr id="2" name="Platshållare för text 5">
            <a:extLst>
              <a:ext uri="{FF2B5EF4-FFF2-40B4-BE49-F238E27FC236}">
                <a16:creationId xmlns:a16="http://schemas.microsoft.com/office/drawing/2014/main" id="{40A20F59-0275-3D88-E993-0A3CA0046B5C}"/>
              </a:ext>
            </a:extLst>
          </p:cNvPr>
          <p:cNvSpPr txBox="1">
            <a:spLocks/>
          </p:cNvSpPr>
          <p:nvPr/>
        </p:nvSpPr>
        <p:spPr>
          <a:xfrm>
            <a:off x="4891430" y="1059582"/>
            <a:ext cx="3427978" cy="3834427"/>
          </a:xfrm>
          <a:prstGeom prst="rect">
            <a:avLst/>
          </a:prstGeom>
        </p:spPr>
        <p:txBody>
          <a:bodyPr vert="horz" lIns="68580" tIns="34290" rIns="68580" bIns="34290" rtlCol="0">
            <a:normAutofit fontScale="92500" lnSpcReduction="10000"/>
          </a:bodyPr>
          <a:lstStyle>
            <a:lvl1pPr marL="0" indent="0" algn="l" defTabSz="914354"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09555" indent="0" algn="l"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10" indent="0" algn="l" defTabSz="914354"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664" indent="0" algn="l" defTabSz="914354"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218" indent="0" algn="l" defTabSz="914354"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772" indent="0" algn="l" defTabSz="914354"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327" indent="0" algn="l" defTabSz="914354"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6880" indent="0" algn="l" defTabSz="914354"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435" indent="0" algn="l" defTabSz="914354"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sv-SE" sz="1800" b="1"/>
              <a:t>Data</a:t>
            </a:r>
          </a:p>
          <a:p>
            <a:pPr marL="257175" indent="-257175">
              <a:lnSpc>
                <a:spcPct val="120000"/>
              </a:lnSpc>
              <a:buFontTx/>
              <a:buChar char="-"/>
            </a:pPr>
            <a:r>
              <a:rPr lang="sv-SE" sz="1650"/>
              <a:t>För framskrivningar av den demografiska utvecklingen har SCB:s prognos för rikets kommuner 2024 använts.</a:t>
            </a:r>
          </a:p>
          <a:p>
            <a:pPr marL="257175" indent="-257175">
              <a:lnSpc>
                <a:spcPct val="120000"/>
              </a:lnSpc>
              <a:buFontTx/>
              <a:buChar char="-"/>
            </a:pPr>
            <a:r>
              <a:rPr lang="sv-SE" sz="1650"/>
              <a:t>Avsnitt 2 som behandlar migration beräknas utifrån SCB:s Befolkningsstatistik. Arbetslöshet beräknas utifrån SCB:s Befolkningens arbetsmarknadsstatus (BAS).</a:t>
            </a:r>
          </a:p>
          <a:p>
            <a:pPr marL="257175" indent="-257175">
              <a:lnSpc>
                <a:spcPct val="120000"/>
              </a:lnSpc>
              <a:buFontTx/>
              <a:buChar char="-"/>
            </a:pPr>
            <a:r>
              <a:rPr lang="sv-SE" sz="1650"/>
              <a:t>Tillägg i avsnitt 3 för Umeå kommuns egen prognos över befolkningsutvecklingen (P2024)</a:t>
            </a:r>
          </a:p>
        </p:txBody>
      </p:sp>
    </p:spTree>
    <p:extLst>
      <p:ext uri="{BB962C8B-B14F-4D97-AF65-F5344CB8AC3E}">
        <p14:creationId xmlns:p14="http://schemas.microsoft.com/office/powerpoint/2010/main" val="195315021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90DE2A-98A2-4C3C-9AC5-C0EFAD0464B8}"/>
              </a:ext>
            </a:extLst>
          </p:cNvPr>
          <p:cNvSpPr>
            <a:spLocks noGrp="1"/>
          </p:cNvSpPr>
          <p:nvPr>
            <p:ph type="title"/>
          </p:nvPr>
        </p:nvSpPr>
        <p:spPr/>
        <p:txBody>
          <a:bodyPr/>
          <a:lstStyle/>
          <a:p>
            <a:r>
              <a:rPr lang="sv-SE" sz="2700" b="1"/>
              <a:t>Försörjningskvot</a:t>
            </a:r>
          </a:p>
        </p:txBody>
      </p:sp>
      <p:pic>
        <p:nvPicPr>
          <p:cNvPr id="8" name="Bildobjekt 7">
            <a:extLst>
              <a:ext uri="{FF2B5EF4-FFF2-40B4-BE49-F238E27FC236}">
                <a16:creationId xmlns:a16="http://schemas.microsoft.com/office/drawing/2014/main" id="{C3479CF1-0BB5-6DFA-EB82-DA5A4CA7EE1A}"/>
              </a:ext>
            </a:extLst>
          </p:cNvPr>
          <p:cNvPicPr>
            <a:picLocks noChangeAspect="1"/>
          </p:cNvPicPr>
          <p:nvPr/>
        </p:nvPicPr>
        <p:blipFill>
          <a:blip r:embed="rId3"/>
          <a:stretch>
            <a:fillRect/>
          </a:stretch>
        </p:blipFill>
        <p:spPr>
          <a:xfrm>
            <a:off x="0" y="936895"/>
            <a:ext cx="9144000" cy="4206605"/>
          </a:xfrm>
          <a:prstGeom prst="rect">
            <a:avLst/>
          </a:prstGeom>
        </p:spPr>
      </p:pic>
      <p:cxnSp>
        <p:nvCxnSpPr>
          <p:cNvPr id="3" name="Rak pilkoppling 2">
            <a:extLst>
              <a:ext uri="{FF2B5EF4-FFF2-40B4-BE49-F238E27FC236}">
                <a16:creationId xmlns:a16="http://schemas.microsoft.com/office/drawing/2014/main" id="{FD5FB359-CA5F-6985-3B72-308606C93D74}"/>
              </a:ext>
            </a:extLst>
          </p:cNvPr>
          <p:cNvCxnSpPr/>
          <p:nvPr/>
        </p:nvCxnSpPr>
        <p:spPr>
          <a:xfrm flipH="1">
            <a:off x="7666383" y="4267200"/>
            <a:ext cx="384313" cy="0"/>
          </a:xfrm>
          <a:prstGeom prst="straightConnector1">
            <a:avLst/>
          </a:prstGeom>
          <a:ln>
            <a:solidFill>
              <a:srgbClr val="F9C62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570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_mall">
  <a:themeElements>
    <a:clrScheme name="Umeå kommun">
      <a:dk1>
        <a:srgbClr val="555555"/>
      </a:dk1>
      <a:lt1>
        <a:srgbClr val="FFFFFF"/>
      </a:lt1>
      <a:dk2>
        <a:srgbClr val="AFAFAF"/>
      </a:dk2>
      <a:lt2>
        <a:srgbClr val="F0F0F0"/>
      </a:lt2>
      <a:accent1>
        <a:srgbClr val="00A01E"/>
      </a:accent1>
      <a:accent2>
        <a:srgbClr val="D1E8FF"/>
      </a:accent2>
      <a:accent3>
        <a:srgbClr val="E3B1C2"/>
      </a:accent3>
      <a:accent4>
        <a:srgbClr val="8CBE00"/>
      </a:accent4>
      <a:accent5>
        <a:srgbClr val="006E1E"/>
      </a:accent5>
      <a:accent6>
        <a:srgbClr val="AFAFAF"/>
      </a:accent6>
      <a:hlink>
        <a:srgbClr val="55555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mall.potx" id="{0FF195DE-77FE-416E-8B2D-D9839DE67143}" vid="{6E5FCBEC-8E63-4E08-BBA0-6A15C9B0AB61}"/>
    </a:ext>
  </a:extLst>
</a:theme>
</file>

<file path=ppt/theme/theme2.xml><?xml version="1.0" encoding="utf-8"?>
<a:theme xmlns:a="http://schemas.openxmlformats.org/drawingml/2006/main" name="1_Powerpoint_mall">
  <a:themeElements>
    <a:clrScheme name="Umeå kommun">
      <a:dk1>
        <a:srgbClr val="555555"/>
      </a:dk1>
      <a:lt1>
        <a:srgbClr val="FFFFFF"/>
      </a:lt1>
      <a:dk2>
        <a:srgbClr val="AFAFAF"/>
      </a:dk2>
      <a:lt2>
        <a:srgbClr val="F0F0F0"/>
      </a:lt2>
      <a:accent1>
        <a:srgbClr val="00A01E"/>
      </a:accent1>
      <a:accent2>
        <a:srgbClr val="D1E8FF"/>
      </a:accent2>
      <a:accent3>
        <a:srgbClr val="E3B1C2"/>
      </a:accent3>
      <a:accent4>
        <a:srgbClr val="8CBE00"/>
      </a:accent4>
      <a:accent5>
        <a:srgbClr val="006E1E"/>
      </a:accent5>
      <a:accent6>
        <a:srgbClr val="AFAFAF"/>
      </a:accent6>
      <a:hlink>
        <a:srgbClr val="55555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qndarsmall illustrationer.pptx" id="{49EBC3F6-57FF-4115-9379-D57473D440E0}" vid="{15BFDA05-E421-434E-82D4-C3E67C7E6F1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ea31bbf-6419-44fb-b332-e633ea567295">
      <Terms xmlns="http://schemas.microsoft.com/office/infopath/2007/PartnerControls"/>
    </lcf76f155ced4ddcb4097134ff3c332f>
    <TaxCatchAll xmlns="aaef2ec6-2860-493b-a70f-4ba1ca1c5a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78A6858446C49AD1961F7674E34DE" ma:contentTypeVersion="15" ma:contentTypeDescription="Skapa ett nytt dokument." ma:contentTypeScope="" ma:versionID="a15ca5632bf8c265db04499fdbe0d39b">
  <xsd:schema xmlns:xsd="http://www.w3.org/2001/XMLSchema" xmlns:xs="http://www.w3.org/2001/XMLSchema" xmlns:p="http://schemas.microsoft.com/office/2006/metadata/properties" xmlns:ns2="3ea31bbf-6419-44fb-b332-e633ea567295" xmlns:ns3="d6b281c4-2069-464e-b313-020024d152b9" xmlns:ns4="aaef2ec6-2860-493b-a70f-4ba1ca1c5a2f" targetNamespace="http://schemas.microsoft.com/office/2006/metadata/properties" ma:root="true" ma:fieldsID="35e631fb26f712aeb68f0294daf21256" ns2:_="" ns3:_="" ns4:_="">
    <xsd:import namespace="3ea31bbf-6419-44fb-b332-e633ea567295"/>
    <xsd:import namespace="d6b281c4-2069-464e-b313-020024d152b9"/>
    <xsd:import namespace="aaef2ec6-2860-493b-a70f-4ba1ca1c5a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a31bbf-6419-44fb-b332-e633ea5672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eringar" ma:readOnly="false" ma:fieldId="{5cf76f15-5ced-4ddc-b409-7134ff3c332f}" ma:taxonomyMulti="true" ma:sspId="82a7474d-3f0b-41ad-b5d4-4a0ddb261a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b281c4-2069-464e-b313-020024d152b9"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ef2ec6-2860-493b-a70f-4ba1ca1c5a2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dc96adf-d8ea-49b0-9ca9-c235ff5bbe15}" ma:internalName="TaxCatchAll" ma:showField="CatchAllData" ma:web="aaef2ec6-2860-493b-a70f-4ba1ca1c5a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1E1C25-E0CD-4A2B-BA00-302B62CD1CE4}">
  <ds:schemaRefs>
    <ds:schemaRef ds:uri="2589ed1c-d39b-4d9c-89c7-e68295125140"/>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239E982-2D47-43D3-8084-8F9A084692A6}"/>
</file>

<file path=customXml/itemProps3.xml><?xml version="1.0" encoding="utf-8"?>
<ds:datastoreItem xmlns:ds="http://schemas.openxmlformats.org/officeDocument/2006/customXml" ds:itemID="{682C6B3B-0F52-457B-AFD8-F8A80E1D61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Powerpointmall</Template>
  <TotalTime>5184</TotalTime>
  <Words>3952</Words>
  <Application>Microsoft Office PowerPoint</Application>
  <PresentationFormat>Bildspel på skärmen (16:9)</PresentationFormat>
  <Paragraphs>388</Paragraphs>
  <Slides>30</Slides>
  <Notes>30</Notes>
  <HiddenSlides>1</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30</vt:i4>
      </vt:variant>
    </vt:vector>
  </HeadingPairs>
  <TitlesOfParts>
    <vt:vector size="41" baseType="lpstr">
      <vt:lpstr>-apple-system</vt:lpstr>
      <vt:lpstr>Aptos</vt:lpstr>
      <vt:lpstr>Arial</vt:lpstr>
      <vt:lpstr>Calibri</vt:lpstr>
      <vt:lpstr>Calibri</vt:lpstr>
      <vt:lpstr>Cambria Math</vt:lpstr>
      <vt:lpstr>Courier New</vt:lpstr>
      <vt:lpstr>Symbol</vt:lpstr>
      <vt:lpstr>Wingdings</vt:lpstr>
      <vt:lpstr>Powerpoint_mall</vt:lpstr>
      <vt:lpstr>1_Powerpoint_mall</vt:lpstr>
      <vt:lpstr>Äldrenämndens planeringsförutsättningar inför 2026 och vidare</vt:lpstr>
      <vt:lpstr>PowerPoint-presentation</vt:lpstr>
      <vt:lpstr>PowerPoint-presentation</vt:lpstr>
      <vt:lpstr>PowerPoint-presentation</vt:lpstr>
      <vt:lpstr>Flyttöverskott i äldregruppen, 80+ 2000-2024</vt:lpstr>
      <vt:lpstr>Umeås försörjningskvot</vt:lpstr>
      <vt:lpstr>Demografisk försörjningskvot</vt:lpstr>
      <vt:lpstr>Inledning - Demografisk försörjningskvot</vt:lpstr>
      <vt:lpstr>Försörjningskvot</vt:lpstr>
      <vt:lpstr>Försörjningskvot – Indexerad utveckling (80+år), 2024=100</vt:lpstr>
      <vt:lpstr>Äldreomsorgen och kompetensförsörjningutmaningen</vt:lpstr>
      <vt:lpstr>Kompetensbehovsprognos 2025 - 2035</vt:lpstr>
      <vt:lpstr>Kompetensbehovsprognos 2025 - 2035</vt:lpstr>
      <vt:lpstr>Kompetensbehovsprognos 2025 - 2035</vt:lpstr>
      <vt:lpstr>Kompetensbehovsprognos 2025 - 2035</vt:lpstr>
      <vt:lpstr>Kompetensbehovsprognos 2025 - 2035</vt:lpstr>
      <vt:lpstr>Utveckling av andel undersköterskor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"Nämndens mått och steg för att möta möjligheter och utmaningar i samverkan med interna och externa aktörer" </vt:lpstr>
      <vt:lpstr>Nämndens bidrag till att Umeå växer tryggt och säkert</vt:lpstr>
      <vt:lpstr>PowerPoint-presentation</vt:lpstr>
      <vt:lpstr>Äldrenämndens protokollsanteckning</vt:lpstr>
      <vt:lpstr>Beräkning behov 2026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Linda Burén</dc:creator>
  <cp:lastModifiedBy>Kevin Tornemar</cp:lastModifiedBy>
  <cp:revision>153</cp:revision>
  <dcterms:created xsi:type="dcterms:W3CDTF">2024-06-12T13:39:37Z</dcterms:created>
  <dcterms:modified xsi:type="dcterms:W3CDTF">2025-05-16T13:11:45Z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0x010100C5D78A6858446C49AD1961F7674E34DE</vt:lpwstr>
  </property>
</Properties>
</file>